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93" r:id="rId30"/>
    <p:sldId id="294" r:id="rId31"/>
    <p:sldId id="295" r:id="rId32"/>
    <p:sldId id="297" r:id="rId33"/>
    <p:sldId id="298" r:id="rId34"/>
    <p:sldId id="299" r:id="rId35"/>
    <p:sldId id="300" r:id="rId36"/>
    <p:sldId id="301" r:id="rId37"/>
    <p:sldId id="303" r:id="rId38"/>
    <p:sldId id="304" r:id="rId39"/>
    <p:sldId id="305" r:id="rId40"/>
    <p:sldId id="306" r:id="rId41"/>
    <p:sldId id="309" r:id="rId42"/>
    <p:sldId id="310"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6">
          <p15:clr>
            <a:srgbClr val="A4A3A4"/>
          </p15:clr>
        </p15:guide>
        <p15:guide id="2" pos="325">
          <p15:clr>
            <a:srgbClr val="A4A3A4"/>
          </p15:clr>
        </p15:guide>
        <p15:guide id="3" orient="horz" pos="799">
          <p15:clr>
            <a:srgbClr val="A4A3A4"/>
          </p15:clr>
        </p15:guide>
        <p15:guide id="4" orient="horz" pos="3816">
          <p15:clr>
            <a:srgbClr val="A4A3A4"/>
          </p15:clr>
        </p15:guide>
        <p15:guide id="5" pos="733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b++vs13FxeaG4uHTase2twow0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E0297B-DF32-4EFB-8243-CB14C00D18DF}">
  <a:tblStyle styleId="{5FE0297B-DF32-4EFB-8243-CB14C00D18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42" y="91"/>
      </p:cViewPr>
      <p:guideLst>
        <p:guide orient="horz" pos="346"/>
        <p:guide pos="325"/>
        <p:guide orient="horz" pos="799"/>
        <p:guide orient="horz" pos="3816"/>
        <p:guide pos="7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64"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1" i="0" u="none" strike="noStrike" kern="1200" cap="all" baseline="0">
                <a:solidFill>
                  <a:srgbClr val="013501"/>
                </a:solidFill>
                <a:latin typeface="+mn-lt"/>
                <a:ea typeface="+mn-ea"/>
                <a:cs typeface="+mn-cs"/>
              </a:defRPr>
            </a:pPr>
            <a:r>
              <a:rPr lang="zh-TW">
                <a:solidFill>
                  <a:srgbClr val="013501"/>
                </a:solidFill>
              </a:rPr>
              <a:t>全台民宿縣市佔比</a:t>
            </a:r>
          </a:p>
        </c:rich>
      </c:tx>
      <c:overlay val="0"/>
      <c:spPr>
        <a:noFill/>
        <a:ln>
          <a:noFill/>
        </a:ln>
        <a:effectLst/>
      </c:spPr>
    </c:title>
    <c:autoTitleDeleted val="0"/>
    <c:plotArea>
      <c:layout/>
      <c:pieChart>
        <c:varyColors val="1"/>
        <c:ser>
          <c:idx val="0"/>
          <c:order val="0"/>
          <c:tx>
            <c:strRef>
              <c:f>工作表1!$B$1</c:f>
              <c:strCache>
                <c:ptCount val="1"/>
                <c:pt idx="0">
                  <c:v>數量</c:v>
                </c:pt>
              </c:strCache>
            </c:strRef>
          </c:tx>
          <c:spPr>
            <a:solidFill>
              <a:srgbClr val="027402"/>
            </a:solidFill>
          </c:spPr>
          <c:dPt>
            <c:idx val="0"/>
            <c:bubble3D val="0"/>
            <c:spPr>
              <a:solidFill>
                <a:srgbClr val="01350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8B-4ED7-99A4-9506B8337FC0}"/>
              </c:ext>
            </c:extLst>
          </c:dPt>
          <c:dPt>
            <c:idx val="1"/>
            <c:bubble3D val="0"/>
            <c:spPr>
              <a:solidFill>
                <a:srgbClr val="02740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8B-4ED7-99A4-9506B8337FC0}"/>
              </c:ext>
            </c:extLst>
          </c:dPt>
          <c:dPt>
            <c:idx val="2"/>
            <c:bubble3D val="0"/>
            <c:spPr>
              <a:solidFill>
                <a:srgbClr val="02740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8B-4ED7-99A4-9506B8337FC0}"/>
              </c:ext>
            </c:extLst>
          </c:dPt>
          <c:dPt>
            <c:idx val="3"/>
            <c:bubble3D val="0"/>
            <c:spPr>
              <a:solidFill>
                <a:srgbClr val="02740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48B-4ED7-99A4-9506B8337FC0}"/>
              </c:ext>
            </c:extLst>
          </c:dPt>
          <c:dPt>
            <c:idx val="4"/>
            <c:bubble3D val="0"/>
            <c:spPr>
              <a:solidFill>
                <a:srgbClr val="02740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48B-4ED7-99A4-9506B8337FC0}"/>
              </c:ext>
            </c:extLst>
          </c:dPt>
          <c:dLbls>
            <c:dLbl>
              <c:idx val="0"/>
              <c:tx>
                <c:rich>
                  <a:bodyPr rot="0" spcFirstLastPara="1" vertOverflow="clip" horzOverflow="clip" vert="horz" wrap="square" lIns="38100" tIns="19050" rIns="38100" bIns="19050" anchor="ctr" anchorCtr="1">
                    <a:spAutoFit/>
                  </a:bodyPr>
                  <a:lstStyle/>
                  <a:p>
                    <a:pPr>
                      <a:defRPr lang="zh-CN" sz="1600" b="0" i="0" u="none" strike="noStrike" kern="1200" baseline="0">
                        <a:solidFill>
                          <a:schemeClr val="bg1"/>
                        </a:solidFill>
                        <a:latin typeface="思源黑体 CN Bold" panose="020B0800000000000000" pitchFamily="34" charset="-128"/>
                        <a:ea typeface="思源黑体 CN Bold" panose="020B0800000000000000" pitchFamily="34" charset="-128"/>
                        <a:cs typeface="+mn-cs"/>
                      </a:defRPr>
                    </a:pPr>
                    <a:r>
                      <a:rPr lang="zh-TW" altLang="en-US" sz="1600">
                        <a:solidFill>
                          <a:schemeClr val="bg1"/>
                        </a:solidFill>
                        <a:latin typeface="思源黑体 CN Bold" panose="020B0800000000000000" pitchFamily="34" charset="-128"/>
                        <a:ea typeface="思源黑体 CN Bold" panose="020B0800000000000000" pitchFamily="34" charset="-128"/>
                      </a:rPr>
                      <a:t>其他縣市</a:t>
                    </a:r>
                    <a:r>
                      <a:rPr lang="en-US" altLang="zh-TW" sz="1600">
                        <a:solidFill>
                          <a:schemeClr val="bg1"/>
                        </a:solidFill>
                        <a:latin typeface="思源黑体 CN Bold" panose="020B0800000000000000" pitchFamily="34" charset="-128"/>
                        <a:ea typeface="思源黑体 CN Bold" panose="020B0800000000000000" pitchFamily="34" charset="-128"/>
                      </a:rPr>
                      <a:t>,4544</a:t>
                    </a:r>
                  </a:p>
                </c:rich>
              </c:tx>
              <c:spPr>
                <a:noFill/>
                <a:ln>
                  <a:noFill/>
                </a:ln>
                <a:effectLst/>
              </c:spPr>
              <c:dLblPos val="inEnd"/>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48B-4ED7-99A4-9506B8337FC0}"/>
                </c:ext>
              </c:extLst>
            </c:dLbl>
            <c:dLbl>
              <c:idx val="1"/>
              <c:tx>
                <c:rich>
                  <a:bodyPr rot="0" spcFirstLastPara="1" vertOverflow="clip" horzOverflow="clip" vert="horz" wrap="square" lIns="38100" tIns="19050" rIns="38100" bIns="19050" anchor="ctr" anchorCtr="1">
                    <a:spAutoFit/>
                  </a:bodyPr>
                  <a:lstStyle/>
                  <a:p>
                    <a:fld id="{666D23F8-C606-480B-AA76-4A279AD7CA7F}" type="CATEGORYNAME">
                      <a:rPr lang="zh-TW" altLang="en-US" sz="1600">
                        <a:solidFill>
                          <a:schemeClr val="bg1"/>
                        </a:solidFill>
                        <a:latin typeface="思源黑体 CN Bold" panose="020B0800000000000000" pitchFamily="34" charset="-128"/>
                        <a:ea typeface="思源黑体 CN Bold" panose="020B0800000000000000" pitchFamily="34" charset="-128"/>
                      </a:rPr>
                      <a:pPr/>
                      <a:t>[類別名稱]</a:t>
                    </a:fld>
                    <a:r>
                      <a:rPr lang="en-US" altLang="zh-TW" sz="1600">
                        <a:solidFill>
                          <a:schemeClr val="bg1"/>
                        </a:solidFill>
                        <a:latin typeface="思源黑体 CN Bold" panose="020B0800000000000000" pitchFamily="34" charset="-128"/>
                        <a:ea typeface="思源黑体 CN Bold" panose="020B0800000000000000" pitchFamily="34" charset="-128"/>
                      </a:rPr>
                      <a:t>,</a:t>
                    </a:r>
                    <a:fld id="{2F54D024-05AA-483D-888E-CA07AF21CFBB}" type="VALUE">
                      <a:rPr lang="en-US" altLang="zh-TW" sz="1600">
                        <a:solidFill>
                          <a:schemeClr val="bg1"/>
                        </a:solidFill>
                        <a:latin typeface="思源黑体 CN Bold" panose="020B0800000000000000" pitchFamily="34" charset="-128"/>
                        <a:ea typeface="思源黑体 CN Bold" panose="020B0800000000000000" pitchFamily="34" charset="-128"/>
                      </a:rPr>
                      <a:pPr/>
                      <a:t>[值]</a:t>
                    </a:fld>
                    <a:endParaRPr lang="en-US" altLang="zh-TW" sz="1600">
                      <a:solidFill>
                        <a:schemeClr val="bg1"/>
                      </a:solidFill>
                      <a:latin typeface="思源黑体 CN Bold" panose="020B0800000000000000" pitchFamily="34" charset="-128"/>
                      <a:ea typeface="思源黑体 CN Bold" panose="020B0800000000000000" pitchFamily="34" charset="-128"/>
                    </a:endParaRPr>
                  </a:p>
                </c:rich>
              </c:tx>
              <c:spPr>
                <a:noFill/>
                <a:ln>
                  <a:noFill/>
                </a:ln>
                <a:effectLst/>
              </c:sp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8B-4ED7-99A4-9506B8337FC0}"/>
                </c:ext>
              </c:extLst>
            </c:dLbl>
            <c:dLbl>
              <c:idx val="2"/>
              <c:tx>
                <c:rich>
                  <a:bodyPr rot="0" spcFirstLastPara="1" vertOverflow="clip" horzOverflow="clip" vert="horz" wrap="square" lIns="38100" tIns="19050" rIns="38100" bIns="19050" anchor="ctr" anchorCtr="1">
                    <a:spAutoFit/>
                  </a:bodyPr>
                  <a:lstStyle/>
                  <a:p>
                    <a:fld id="{54B1FC7C-D4FD-4CEC-B9FF-91F0124027A0}" type="CATEGORYNAME">
                      <a:rPr lang="zh-TW" altLang="en-US" sz="1600">
                        <a:solidFill>
                          <a:schemeClr val="bg1"/>
                        </a:solidFill>
                        <a:latin typeface="思源黑体 CN Bold" panose="020B0800000000000000" pitchFamily="34" charset="-128"/>
                        <a:ea typeface="思源黑体 CN Bold" panose="020B0800000000000000" pitchFamily="34" charset="-128"/>
                      </a:rPr>
                      <a:pPr/>
                      <a:t>[類別名稱]</a:t>
                    </a:fld>
                    <a:r>
                      <a:rPr lang="en-US" altLang="zh-TW" sz="1600">
                        <a:solidFill>
                          <a:schemeClr val="bg1"/>
                        </a:solidFill>
                        <a:latin typeface="思源黑体 CN Bold" panose="020B0800000000000000" pitchFamily="34" charset="-128"/>
                        <a:ea typeface="思源黑体 CN Bold" panose="020B0800000000000000" pitchFamily="34" charset="-128"/>
                      </a:rPr>
                      <a:t>,</a:t>
                    </a:r>
                    <a:fld id="{1608E540-5C60-4E00-8823-FDAA58E900DD}" type="VALUE">
                      <a:rPr lang="en-US" altLang="zh-TW" sz="1600">
                        <a:solidFill>
                          <a:schemeClr val="bg1"/>
                        </a:solidFill>
                        <a:latin typeface="思源黑体 CN Bold" panose="020B0800000000000000" pitchFamily="34" charset="-128"/>
                        <a:ea typeface="思源黑体 CN Bold" panose="020B0800000000000000" pitchFamily="34" charset="-128"/>
                      </a:rPr>
                      <a:pPr/>
                      <a:t>[值]</a:t>
                    </a:fld>
                    <a:endParaRPr lang="en-US" altLang="zh-TW" sz="1600">
                      <a:solidFill>
                        <a:schemeClr val="bg1"/>
                      </a:solidFill>
                      <a:latin typeface="思源黑体 CN Bold" panose="020B0800000000000000" pitchFamily="34" charset="-128"/>
                      <a:ea typeface="思源黑体 CN Bold" panose="020B0800000000000000" pitchFamily="34" charset="-128"/>
                    </a:endParaRPr>
                  </a:p>
                </c:rich>
              </c:tx>
              <c:spPr>
                <a:noFill/>
                <a:ln>
                  <a:noFill/>
                </a:ln>
                <a:effectLst/>
              </c:sp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48B-4ED7-99A4-9506B8337FC0}"/>
                </c:ext>
              </c:extLst>
            </c:dLbl>
            <c:dLbl>
              <c:idx val="3"/>
              <c:layout>
                <c:manualLayout>
                  <c:x val="0.16011488030146742"/>
                  <c:y val="0.11962171506781895"/>
                </c:manualLayout>
              </c:layout>
              <c:tx>
                <c:rich>
                  <a:bodyPr rot="0" spcFirstLastPara="1" vertOverflow="clip" horzOverflow="clip" vert="horz" wrap="square" lIns="38100" tIns="19050" rIns="38100" bIns="19050" anchor="ctr" anchorCtr="1">
                    <a:spAutoFit/>
                  </a:bodyPr>
                  <a:lstStyle/>
                  <a:p>
                    <a:fld id="{11461A1A-2FF3-4BAD-9196-EDD8A02FDEAC}" type="CATEGORYNAME">
                      <a:rPr lang="zh-TW" altLang="en-US" sz="1600">
                        <a:solidFill>
                          <a:schemeClr val="bg1"/>
                        </a:solidFill>
                        <a:latin typeface="思源黑体 CN Bold" panose="020B0800000000000000" pitchFamily="34" charset="-128"/>
                        <a:ea typeface="思源黑体 CN Bold" panose="020B0800000000000000" pitchFamily="34" charset="-128"/>
                      </a:rPr>
                      <a:pPr/>
                      <a:t>[類別名稱]</a:t>
                    </a:fld>
                    <a:r>
                      <a:rPr lang="en-US" altLang="zh-TW" sz="1600" dirty="0">
                        <a:solidFill>
                          <a:schemeClr val="bg1"/>
                        </a:solidFill>
                        <a:latin typeface="思源黑体 CN Bold" panose="020B0800000000000000" pitchFamily="34" charset="-128"/>
                        <a:ea typeface="思源黑体 CN Bold" panose="020B0800000000000000" pitchFamily="34" charset="-128"/>
                      </a:rPr>
                      <a:t>,</a:t>
                    </a:r>
                    <a:fld id="{7F5DAA02-17DF-4064-9130-6BB262A8FB66}" type="VALUE">
                      <a:rPr lang="en-US" altLang="zh-TW" sz="1600">
                        <a:solidFill>
                          <a:schemeClr val="bg1"/>
                        </a:solidFill>
                        <a:latin typeface="思源黑体 CN Bold" panose="020B0800000000000000" pitchFamily="34" charset="-128"/>
                        <a:ea typeface="思源黑体 CN Bold" panose="020B0800000000000000" pitchFamily="34" charset="-128"/>
                      </a:rPr>
                      <a:pPr/>
                      <a:t>[值]</a:t>
                    </a:fld>
                    <a:endParaRPr lang="en-US" altLang="zh-TW" sz="1600" dirty="0">
                      <a:solidFill>
                        <a:schemeClr val="bg1"/>
                      </a:solidFill>
                      <a:latin typeface="思源黑体 CN Bold" panose="020B0800000000000000" pitchFamily="34" charset="-128"/>
                      <a:ea typeface="思源黑体 CN Bold" panose="020B0800000000000000" pitchFamily="34" charset="-128"/>
                    </a:endParaRP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48B-4ED7-99A4-9506B8337FC0}"/>
                </c:ext>
              </c:extLst>
            </c:dLbl>
            <c:dLbl>
              <c:idx val="4"/>
              <c:tx>
                <c:rich>
                  <a:bodyPr rot="0" spcFirstLastPara="1" vertOverflow="clip" horzOverflow="clip" vert="horz" wrap="square" lIns="38100" tIns="19050" rIns="38100" bIns="19050" anchor="ctr" anchorCtr="1">
                    <a:spAutoFit/>
                  </a:bodyPr>
                  <a:lstStyle/>
                  <a:p>
                    <a:fld id="{C3BDA5C9-018C-4D87-8862-84FFF316C140}" type="CATEGORYNAME">
                      <a:rPr lang="zh-TW" altLang="en-US" sz="1600">
                        <a:solidFill>
                          <a:schemeClr val="bg1"/>
                        </a:solidFill>
                        <a:latin typeface="思源黑体 CN Bold" panose="020B0800000000000000" pitchFamily="34" charset="-128"/>
                        <a:ea typeface="思源黑体 CN Bold" panose="020B0800000000000000" pitchFamily="34" charset="-128"/>
                      </a:rPr>
                      <a:pPr/>
                      <a:t>[類別名稱]</a:t>
                    </a:fld>
                    <a:r>
                      <a:rPr lang="en-US" altLang="zh-TW" sz="1600">
                        <a:solidFill>
                          <a:schemeClr val="bg1"/>
                        </a:solidFill>
                        <a:latin typeface="思源黑体 CN Bold" panose="020B0800000000000000" pitchFamily="34" charset="-128"/>
                        <a:ea typeface="思源黑体 CN Bold" panose="020B0800000000000000" pitchFamily="34" charset="-128"/>
                      </a:rPr>
                      <a:t>,</a:t>
                    </a:r>
                    <a:fld id="{17D3CF38-7A90-46D1-98FC-FCB41F683092}" type="VALUE">
                      <a:rPr lang="en-US" altLang="zh-TW" sz="1600">
                        <a:solidFill>
                          <a:schemeClr val="bg1"/>
                        </a:solidFill>
                        <a:latin typeface="思源黑体 CN Bold" panose="020B0800000000000000" pitchFamily="34" charset="-128"/>
                        <a:ea typeface="思源黑体 CN Bold" panose="020B0800000000000000" pitchFamily="34" charset="-128"/>
                      </a:rPr>
                      <a:pPr/>
                      <a:t>[值]</a:t>
                    </a:fld>
                    <a:endParaRPr lang="en-US" altLang="zh-TW" sz="1600">
                      <a:solidFill>
                        <a:schemeClr val="bg1"/>
                      </a:solidFill>
                      <a:latin typeface="思源黑体 CN Bold" panose="020B0800000000000000" pitchFamily="34" charset="-128"/>
                      <a:ea typeface="思源黑体 CN Bold" panose="020B0800000000000000" pitchFamily="34" charset="-128"/>
                    </a:endParaRPr>
                  </a:p>
                </c:rich>
              </c:tx>
              <c:spPr>
                <a:noFill/>
                <a:ln>
                  <a:noFill/>
                </a:ln>
                <a:effectLst/>
              </c:sp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48B-4ED7-99A4-9506B8337FC0}"/>
                </c:ext>
              </c:extLst>
            </c:dLbl>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bg1"/>
                    </a:solidFill>
                    <a:latin typeface="思源黑体 CN Bold" panose="020B0800000000000000" pitchFamily="34" charset="-128"/>
                    <a:ea typeface="思源黑体 CN Bold" panose="020B0800000000000000" pitchFamily="34" charset="-128"/>
                    <a:cs typeface="+mn-cs"/>
                  </a:defRPr>
                </a:pPr>
                <a:endParaRPr lang="zh-TW"/>
              </a:p>
            </c:txPr>
            <c:dLblPos val="in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工作表1!$A$2:$A$6</c:f>
              <c:strCache>
                <c:ptCount val="5"/>
                <c:pt idx="0">
                  <c:v>全台</c:v>
                </c:pt>
                <c:pt idx="1">
                  <c:v>宜蘭</c:v>
                </c:pt>
                <c:pt idx="2">
                  <c:v>花蓮</c:v>
                </c:pt>
                <c:pt idx="3">
                  <c:v>台東</c:v>
                </c:pt>
                <c:pt idx="4">
                  <c:v>屏東</c:v>
                </c:pt>
              </c:strCache>
            </c:strRef>
          </c:cat>
          <c:val>
            <c:numRef>
              <c:f>工作表1!$B$2:$B$6</c:f>
              <c:numCache>
                <c:formatCode>General</c:formatCode>
                <c:ptCount val="5"/>
                <c:pt idx="0">
                  <c:v>4503</c:v>
                </c:pt>
                <c:pt idx="1">
                  <c:v>1711</c:v>
                </c:pt>
                <c:pt idx="2">
                  <c:v>1802</c:v>
                </c:pt>
                <c:pt idx="3">
                  <c:v>1388</c:v>
                </c:pt>
                <c:pt idx="4">
                  <c:v>1011</c:v>
                </c:pt>
              </c:numCache>
            </c:numRef>
          </c:val>
          <c:extLst>
            <c:ext xmlns:c16="http://schemas.microsoft.com/office/drawing/2014/chart" uri="{C3380CC4-5D6E-409C-BE32-E72D297353CC}">
              <c16:uniqueId val="{0000000A-B48B-4ED7-99A4-9506B8337FC0}"/>
            </c:ext>
          </c:extLst>
        </c:ser>
        <c:dLbls>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round/>
    </a:ln>
    <a:effectLst/>
  </c:spPr>
  <c:txPr>
    <a:bodyPr/>
    <a:lstStyle/>
    <a:p>
      <a:pPr>
        <a:defRPr lang="zh-CN"/>
      </a:pPr>
      <a:endParaRPr lang="zh-TW"/>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0.68986</cdr:x>
      <cdr:y>0.28173</cdr:y>
    </cdr:from>
    <cdr:to>
      <cdr:x>0.81808</cdr:x>
      <cdr:y>0.32817</cdr:y>
    </cdr:to>
    <cdr:sp macro="" textlink="">
      <cdr:nvSpPr>
        <cdr:cNvPr id="2" name="任意多边形 1"/>
        <cdr:cNvSpPr/>
      </cdr:nvSpPr>
      <cdr:spPr>
        <a:xfrm xmlns:a="http://schemas.openxmlformats.org/drawingml/2006/main">
          <a:off x="3638550" y="866775"/>
          <a:ext cx="676275" cy="142875"/>
        </a:xfrm>
        <a:custGeom xmlns:a="http://schemas.openxmlformats.org/drawingml/2006/main">
          <a:avLst/>
          <a:gdLst>
            <a:gd name="connsiteX0" fmla="*/ 0 w 676275"/>
            <a:gd name="connsiteY0" fmla="*/ 142875 h 142875"/>
            <a:gd name="connsiteX1" fmla="*/ 0 w 676275"/>
            <a:gd name="connsiteY1" fmla="*/ 142875 h 142875"/>
            <a:gd name="connsiteX2" fmla="*/ 95250 w 676275"/>
            <a:gd name="connsiteY2" fmla="*/ 0 h 142875"/>
            <a:gd name="connsiteX3" fmla="*/ 676275 w 676275"/>
            <a:gd name="connsiteY3" fmla="*/ 0 h 142875"/>
          </a:gdLst>
          <a:ahLst/>
          <a:cxnLst>
            <a:cxn ang="0">
              <a:pos x="connsiteX0" y="connsiteY0"/>
            </a:cxn>
            <a:cxn ang="0">
              <a:pos x="connsiteX1" y="connsiteY1"/>
            </a:cxn>
            <a:cxn ang="0">
              <a:pos x="connsiteX2" y="connsiteY2"/>
            </a:cxn>
            <a:cxn ang="0">
              <a:pos x="connsiteX3" y="connsiteY3"/>
            </a:cxn>
          </a:cxnLst>
          <a:rect l="l" t="t" r="r" b="b"/>
          <a:pathLst>
            <a:path w="676275" h="142875">
              <a:moveTo>
                <a:pt x="0" y="142875"/>
              </a:moveTo>
              <a:lnTo>
                <a:pt x="0" y="142875"/>
              </a:lnTo>
              <a:cubicBezTo>
                <a:pt x="88153" y="5748"/>
                <a:pt x="48360" y="46890"/>
                <a:pt x="95250" y="0"/>
              </a:cubicBezTo>
              <a:lnTo>
                <a:pt x="676275" y="0"/>
              </a:lnTo>
            </a:path>
          </a:pathLst>
        </a:custGeom>
        <a:noFill xmlns:a="http://schemas.openxmlformats.org/drawingml/2006/main"/>
        <a:ln xmlns:a="http://schemas.openxmlformats.org/drawingml/2006/main">
          <a:tailEnd type="ova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TW"/>
        </a:p>
      </cdr:txBody>
    </cdr:sp>
  </cdr:relSizeAnchor>
  <cdr:relSizeAnchor xmlns:cdr="http://schemas.openxmlformats.org/drawingml/2006/chartDrawing">
    <cdr:from>
      <cdr:x>0.23838</cdr:x>
      <cdr:y>0.17337</cdr:y>
    </cdr:from>
    <cdr:to>
      <cdr:x>0.3666</cdr:x>
      <cdr:y>0.21981</cdr:y>
    </cdr:to>
    <cdr:sp macro="" textlink="">
      <cdr:nvSpPr>
        <cdr:cNvPr id="3" name="任意多边形 2"/>
        <cdr:cNvSpPr/>
      </cdr:nvSpPr>
      <cdr:spPr>
        <a:xfrm xmlns:a="http://schemas.openxmlformats.org/drawingml/2006/main" flipH="1">
          <a:off x="1257300" y="533400"/>
          <a:ext cx="676275" cy="142875"/>
        </a:xfrm>
        <a:custGeom xmlns:a="http://schemas.openxmlformats.org/drawingml/2006/main">
          <a:avLst/>
          <a:gdLst>
            <a:gd name="connsiteX0" fmla="*/ 0 w 676275"/>
            <a:gd name="connsiteY0" fmla="*/ 142875 h 142875"/>
            <a:gd name="connsiteX1" fmla="*/ 0 w 676275"/>
            <a:gd name="connsiteY1" fmla="*/ 142875 h 142875"/>
            <a:gd name="connsiteX2" fmla="*/ 95250 w 676275"/>
            <a:gd name="connsiteY2" fmla="*/ 0 h 142875"/>
            <a:gd name="connsiteX3" fmla="*/ 676275 w 676275"/>
            <a:gd name="connsiteY3" fmla="*/ 0 h 142875"/>
          </a:gdLst>
          <a:ahLst/>
          <a:cxnLst>
            <a:cxn ang="0">
              <a:pos x="connsiteX0" y="connsiteY0"/>
            </a:cxn>
            <a:cxn ang="0">
              <a:pos x="connsiteX1" y="connsiteY1"/>
            </a:cxn>
            <a:cxn ang="0">
              <a:pos x="connsiteX2" y="connsiteY2"/>
            </a:cxn>
            <a:cxn ang="0">
              <a:pos x="connsiteX3" y="connsiteY3"/>
            </a:cxn>
          </a:cxnLst>
          <a:rect l="l" t="t" r="r" b="b"/>
          <a:pathLst>
            <a:path w="676275" h="142875">
              <a:moveTo>
                <a:pt x="0" y="142875"/>
              </a:moveTo>
              <a:lnTo>
                <a:pt x="0" y="142875"/>
              </a:lnTo>
              <a:cubicBezTo>
                <a:pt x="88153" y="5748"/>
                <a:pt x="48360" y="46890"/>
                <a:pt x="95250" y="0"/>
              </a:cubicBezTo>
              <a:lnTo>
                <a:pt x="676275" y="0"/>
              </a:lnTo>
            </a:path>
          </a:pathLst>
        </a:custGeom>
        <a:noFill xmlns:a="http://schemas.openxmlformats.org/drawingml/2006/main"/>
        <a:ln xmlns:a="http://schemas.openxmlformats.org/drawingml/2006/main">
          <a:tailEnd type="ova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TW"/>
        </a:p>
      </cdr:txBody>
    </cdr:sp>
  </cdr:relSizeAnchor>
  <cdr:relSizeAnchor xmlns:cdr="http://schemas.openxmlformats.org/drawingml/2006/chartDrawing">
    <cdr:from>
      <cdr:x>0.15712</cdr:x>
      <cdr:y>0.39009</cdr:y>
    </cdr:from>
    <cdr:to>
      <cdr:x>0.28534</cdr:x>
      <cdr:y>0.43653</cdr:y>
    </cdr:to>
    <cdr:sp macro="" textlink="">
      <cdr:nvSpPr>
        <cdr:cNvPr id="4" name="任意多边形 3"/>
        <cdr:cNvSpPr/>
      </cdr:nvSpPr>
      <cdr:spPr>
        <a:xfrm xmlns:a="http://schemas.openxmlformats.org/drawingml/2006/main" flipH="1">
          <a:off x="828675" y="1200150"/>
          <a:ext cx="676275" cy="142875"/>
        </a:xfrm>
        <a:custGeom xmlns:a="http://schemas.openxmlformats.org/drawingml/2006/main">
          <a:avLst/>
          <a:gdLst>
            <a:gd name="connsiteX0" fmla="*/ 0 w 676275"/>
            <a:gd name="connsiteY0" fmla="*/ 142875 h 142875"/>
            <a:gd name="connsiteX1" fmla="*/ 0 w 676275"/>
            <a:gd name="connsiteY1" fmla="*/ 142875 h 142875"/>
            <a:gd name="connsiteX2" fmla="*/ 95250 w 676275"/>
            <a:gd name="connsiteY2" fmla="*/ 0 h 142875"/>
            <a:gd name="connsiteX3" fmla="*/ 676275 w 676275"/>
            <a:gd name="connsiteY3" fmla="*/ 0 h 142875"/>
          </a:gdLst>
          <a:ahLst/>
          <a:cxnLst>
            <a:cxn ang="0">
              <a:pos x="connsiteX0" y="connsiteY0"/>
            </a:cxn>
            <a:cxn ang="0">
              <a:pos x="connsiteX1" y="connsiteY1"/>
            </a:cxn>
            <a:cxn ang="0">
              <a:pos x="connsiteX2" y="connsiteY2"/>
            </a:cxn>
            <a:cxn ang="0">
              <a:pos x="connsiteX3" y="connsiteY3"/>
            </a:cxn>
          </a:cxnLst>
          <a:rect l="l" t="t" r="r" b="b"/>
          <a:pathLst>
            <a:path w="676275" h="142875">
              <a:moveTo>
                <a:pt x="0" y="142875"/>
              </a:moveTo>
              <a:lnTo>
                <a:pt x="0" y="142875"/>
              </a:lnTo>
              <a:cubicBezTo>
                <a:pt x="88153" y="5748"/>
                <a:pt x="48360" y="46890"/>
                <a:pt x="95250" y="0"/>
              </a:cubicBezTo>
              <a:lnTo>
                <a:pt x="676275" y="0"/>
              </a:lnTo>
            </a:path>
          </a:pathLst>
        </a:custGeom>
        <a:noFill xmlns:a="http://schemas.openxmlformats.org/drawingml/2006/main"/>
        <a:ln xmlns:a="http://schemas.openxmlformats.org/drawingml/2006/main">
          <a:tailEnd type="ova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TW"/>
        </a:p>
      </cdr:txBody>
    </cdr:sp>
  </cdr:relSizeAnchor>
  <cdr:relSizeAnchor xmlns:cdr="http://schemas.openxmlformats.org/drawingml/2006/chartDrawing">
    <cdr:from>
      <cdr:x>0.1824</cdr:x>
      <cdr:y>0.7544</cdr:y>
    </cdr:from>
    <cdr:to>
      <cdr:x>0.31062</cdr:x>
      <cdr:y>0.80084</cdr:y>
    </cdr:to>
    <cdr:sp macro="" textlink="">
      <cdr:nvSpPr>
        <cdr:cNvPr id="5" name="任意多边形 4"/>
        <cdr:cNvSpPr/>
      </cdr:nvSpPr>
      <cdr:spPr>
        <a:xfrm xmlns:a="http://schemas.openxmlformats.org/drawingml/2006/main" flipH="1" flipV="1">
          <a:off x="1064992" y="2285027"/>
          <a:ext cx="748657" cy="140663"/>
        </a:xfrm>
        <a:custGeom xmlns:a="http://schemas.openxmlformats.org/drawingml/2006/main">
          <a:avLst/>
          <a:gdLst>
            <a:gd name="connsiteX0" fmla="*/ 0 w 676275"/>
            <a:gd name="connsiteY0" fmla="*/ 142875 h 142875"/>
            <a:gd name="connsiteX1" fmla="*/ 0 w 676275"/>
            <a:gd name="connsiteY1" fmla="*/ 142875 h 142875"/>
            <a:gd name="connsiteX2" fmla="*/ 95250 w 676275"/>
            <a:gd name="connsiteY2" fmla="*/ 0 h 142875"/>
            <a:gd name="connsiteX3" fmla="*/ 676275 w 676275"/>
            <a:gd name="connsiteY3" fmla="*/ 0 h 142875"/>
          </a:gdLst>
          <a:ahLst/>
          <a:cxnLst>
            <a:cxn ang="0">
              <a:pos x="connsiteX0" y="connsiteY0"/>
            </a:cxn>
            <a:cxn ang="0">
              <a:pos x="connsiteX1" y="connsiteY1"/>
            </a:cxn>
            <a:cxn ang="0">
              <a:pos x="connsiteX2" y="connsiteY2"/>
            </a:cxn>
            <a:cxn ang="0">
              <a:pos x="connsiteX3" y="connsiteY3"/>
            </a:cxn>
          </a:cxnLst>
          <a:rect l="l" t="t" r="r" b="b"/>
          <a:pathLst>
            <a:path w="676275" h="142875">
              <a:moveTo>
                <a:pt x="0" y="142875"/>
              </a:moveTo>
              <a:lnTo>
                <a:pt x="0" y="142875"/>
              </a:lnTo>
              <a:cubicBezTo>
                <a:pt x="88153" y="5748"/>
                <a:pt x="48360" y="46890"/>
                <a:pt x="95250" y="0"/>
              </a:cubicBezTo>
              <a:lnTo>
                <a:pt x="676275" y="0"/>
              </a:lnTo>
            </a:path>
          </a:pathLst>
        </a:custGeom>
        <a:noFill xmlns:a="http://schemas.openxmlformats.org/drawingml/2006/main"/>
        <a:ln xmlns:a="http://schemas.openxmlformats.org/drawingml/2006/main">
          <a:tailEnd type="ova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TW"/>
        </a:p>
      </cdr:txBody>
    </cdr:sp>
  </cdr:relSizeAnchor>
  <cdr:relSizeAnchor xmlns:cdr="http://schemas.openxmlformats.org/drawingml/2006/chartDrawing">
    <cdr:from>
      <cdr:x>0.59595</cdr:x>
      <cdr:y>0.9257</cdr:y>
    </cdr:from>
    <cdr:to>
      <cdr:x>0.72418</cdr:x>
      <cdr:y>0.97214</cdr:y>
    </cdr:to>
    <cdr:sp macro="" textlink="">
      <cdr:nvSpPr>
        <cdr:cNvPr id="6" name="任意多边形 5"/>
        <cdr:cNvSpPr/>
      </cdr:nvSpPr>
      <cdr:spPr>
        <a:xfrm xmlns:a="http://schemas.openxmlformats.org/drawingml/2006/main" flipV="1">
          <a:off x="3218154" y="2592872"/>
          <a:ext cx="692447" cy="130078"/>
        </a:xfrm>
        <a:custGeom xmlns:a="http://schemas.openxmlformats.org/drawingml/2006/main">
          <a:avLst/>
          <a:gdLst>
            <a:gd name="connsiteX0" fmla="*/ 0 w 676275"/>
            <a:gd name="connsiteY0" fmla="*/ 142875 h 142875"/>
            <a:gd name="connsiteX1" fmla="*/ 0 w 676275"/>
            <a:gd name="connsiteY1" fmla="*/ 142875 h 142875"/>
            <a:gd name="connsiteX2" fmla="*/ 95250 w 676275"/>
            <a:gd name="connsiteY2" fmla="*/ 0 h 142875"/>
            <a:gd name="connsiteX3" fmla="*/ 676275 w 676275"/>
            <a:gd name="connsiteY3" fmla="*/ 0 h 142875"/>
          </a:gdLst>
          <a:ahLst/>
          <a:cxnLst>
            <a:cxn ang="0">
              <a:pos x="connsiteX0" y="connsiteY0"/>
            </a:cxn>
            <a:cxn ang="0">
              <a:pos x="connsiteX1" y="connsiteY1"/>
            </a:cxn>
            <a:cxn ang="0">
              <a:pos x="connsiteX2" y="connsiteY2"/>
            </a:cxn>
            <a:cxn ang="0">
              <a:pos x="connsiteX3" y="connsiteY3"/>
            </a:cxn>
          </a:cxnLst>
          <a:rect l="l" t="t" r="r" b="b"/>
          <a:pathLst>
            <a:path w="676275" h="142875">
              <a:moveTo>
                <a:pt x="0" y="142875"/>
              </a:moveTo>
              <a:lnTo>
                <a:pt x="0" y="142875"/>
              </a:lnTo>
              <a:cubicBezTo>
                <a:pt x="88153" y="5748"/>
                <a:pt x="48360" y="46890"/>
                <a:pt x="95250" y="0"/>
              </a:cubicBezTo>
              <a:lnTo>
                <a:pt x="676275" y="0"/>
              </a:lnTo>
            </a:path>
          </a:pathLst>
        </a:custGeom>
        <a:noFill xmlns:a="http://schemas.openxmlformats.org/drawingml/2006/main"/>
        <a:ln xmlns:a="http://schemas.openxmlformats.org/drawingml/2006/main">
          <a:tailEnd type="ova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TW"/>
        </a:p>
      </cdr:txBody>
    </cdr:sp>
  </cdr:relSizeAnchor>
  <cdr:relSizeAnchor xmlns:cdr="http://schemas.openxmlformats.org/drawingml/2006/chartDrawing">
    <cdr:from>
      <cdr:x>0.82302</cdr:x>
      <cdr:y>0.24458</cdr:y>
    </cdr:from>
    <cdr:to>
      <cdr:x>0.99639</cdr:x>
      <cdr:y>0.34056</cdr:y>
    </cdr:to>
    <cdr:sp macro="" textlink="">
      <cdr:nvSpPr>
        <cdr:cNvPr id="7" name="矩形 6"/>
        <cdr:cNvSpPr/>
      </cdr:nvSpPr>
      <cdr:spPr>
        <a:xfrm xmlns:a="http://schemas.openxmlformats.org/drawingml/2006/main">
          <a:off x="4340860" y="752475"/>
          <a:ext cx="914400" cy="295275"/>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TW" sz="1100"/>
            <a:t>43%</a:t>
          </a:r>
          <a:endParaRPr lang="zh-TW" altLang="en-US" sz="1100"/>
        </a:p>
      </cdr:txBody>
    </cdr:sp>
  </cdr:relSizeAnchor>
  <cdr:relSizeAnchor xmlns:cdr="http://schemas.openxmlformats.org/drawingml/2006/chartDrawing">
    <cdr:from>
      <cdr:x>0.1476</cdr:x>
      <cdr:y>0.12384</cdr:y>
    </cdr:from>
    <cdr:to>
      <cdr:x>0.32097</cdr:x>
      <cdr:y>0.21981</cdr:y>
    </cdr:to>
    <cdr:sp macro="" textlink="">
      <cdr:nvSpPr>
        <cdr:cNvPr id="8" name="矩形 7"/>
        <cdr:cNvSpPr/>
      </cdr:nvSpPr>
      <cdr:spPr>
        <a:xfrm xmlns:a="http://schemas.openxmlformats.org/drawingml/2006/main">
          <a:off x="778510" y="381000"/>
          <a:ext cx="914400" cy="295275"/>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TW" sz="1100"/>
            <a:t>10%</a:t>
          </a:r>
          <a:endParaRPr lang="zh-TW" altLang="en-US" sz="1100"/>
        </a:p>
      </cdr:txBody>
    </cdr:sp>
  </cdr:relSizeAnchor>
  <cdr:relSizeAnchor xmlns:cdr="http://schemas.openxmlformats.org/drawingml/2006/chartDrawing">
    <cdr:from>
      <cdr:x>0.06682</cdr:x>
      <cdr:y>0.34985</cdr:y>
    </cdr:from>
    <cdr:to>
      <cdr:x>0.24019</cdr:x>
      <cdr:y>0.44582</cdr:y>
    </cdr:to>
    <cdr:sp macro="" textlink="">
      <cdr:nvSpPr>
        <cdr:cNvPr id="9" name="矩形 8"/>
        <cdr:cNvSpPr/>
      </cdr:nvSpPr>
      <cdr:spPr>
        <a:xfrm xmlns:a="http://schemas.openxmlformats.org/drawingml/2006/main">
          <a:off x="352425" y="1076325"/>
          <a:ext cx="914400" cy="295275"/>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TW" sz="1100"/>
            <a:t>13%</a:t>
          </a:r>
          <a:endParaRPr lang="zh-TW" altLang="en-US" sz="1100"/>
        </a:p>
      </cdr:txBody>
    </cdr:sp>
  </cdr:relSizeAnchor>
  <cdr:relSizeAnchor xmlns:cdr="http://schemas.openxmlformats.org/drawingml/2006/chartDrawing">
    <cdr:from>
      <cdr:x>0.72779</cdr:x>
      <cdr:y>0.90402</cdr:y>
    </cdr:from>
    <cdr:to>
      <cdr:x>0.90116</cdr:x>
      <cdr:y>1</cdr:y>
    </cdr:to>
    <cdr:sp macro="" textlink="">
      <cdr:nvSpPr>
        <cdr:cNvPr id="10" name="矩形 9"/>
        <cdr:cNvSpPr/>
      </cdr:nvSpPr>
      <cdr:spPr>
        <a:xfrm xmlns:a="http://schemas.openxmlformats.org/drawingml/2006/main">
          <a:off x="3838575" y="2738246"/>
          <a:ext cx="914400" cy="290704"/>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TW" sz="1100"/>
            <a:t>17%</a:t>
          </a:r>
          <a:endParaRPr lang="zh-TW" altLang="en-US" sz="1100"/>
        </a:p>
      </cdr:txBody>
    </cdr:sp>
  </cdr:relSizeAnchor>
  <cdr:relSizeAnchor xmlns:cdr="http://schemas.openxmlformats.org/drawingml/2006/chartDrawing">
    <cdr:from>
      <cdr:x>0.09391</cdr:x>
      <cdr:y>0.76252</cdr:y>
    </cdr:from>
    <cdr:to>
      <cdr:x>0.26728</cdr:x>
      <cdr:y>0.85849</cdr:y>
    </cdr:to>
    <cdr:sp macro="" textlink="">
      <cdr:nvSpPr>
        <cdr:cNvPr id="11" name="矩形 10"/>
        <cdr:cNvSpPr/>
      </cdr:nvSpPr>
      <cdr:spPr>
        <a:xfrm xmlns:a="http://schemas.openxmlformats.org/drawingml/2006/main">
          <a:off x="548312" y="2309621"/>
          <a:ext cx="1012270" cy="290704"/>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TW" sz="1100"/>
            <a:t>17%</a:t>
          </a:r>
          <a:endParaRPr lang="zh-TW" alt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0" name="Google Shape;107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9" name="Google Shape;110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1" name="Google Shape;112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3" name="Google Shape;113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0" name="Google Shape;117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90"/>
        <p:cNvGrpSpPr/>
        <p:nvPr/>
      </p:nvGrpSpPr>
      <p:grpSpPr>
        <a:xfrm>
          <a:off x="0" y="0"/>
          <a:ext cx="0" cy="0"/>
          <a:chOff x="0" y="0"/>
          <a:chExt cx="0" cy="0"/>
        </a:xfrm>
      </p:grpSpPr>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94"/>
        <p:cNvGrpSpPr/>
        <p:nvPr/>
      </p:nvGrpSpPr>
      <p:grpSpPr>
        <a:xfrm>
          <a:off x="0" y="0"/>
          <a:ext cx="0" cy="0"/>
          <a:chOff x="0" y="0"/>
          <a:chExt cx="0" cy="0"/>
        </a:xfrm>
      </p:grpSpPr>
      <p:sp>
        <p:nvSpPr>
          <p:cNvPr id="95" name="Google Shape;95;p7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00"/>
        <p:cNvGrpSpPr/>
        <p:nvPr/>
      </p:nvGrpSpPr>
      <p:grpSpPr>
        <a:xfrm>
          <a:off x="0" y="0"/>
          <a:ext cx="0" cy="0"/>
          <a:chOff x="0" y="0"/>
          <a:chExt cx="0" cy="0"/>
        </a:xfrm>
      </p:grpSpPr>
      <p:sp>
        <p:nvSpPr>
          <p:cNvPr id="101" name="Google Shape;101;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06"/>
        <p:cNvGrpSpPr/>
        <p:nvPr/>
      </p:nvGrpSpPr>
      <p:grpSpPr>
        <a:xfrm>
          <a:off x="0" y="0"/>
          <a:ext cx="0" cy="0"/>
          <a:chOff x="0" y="0"/>
          <a:chExt cx="0" cy="0"/>
        </a:xfrm>
      </p:grpSpPr>
      <p:sp>
        <p:nvSpPr>
          <p:cNvPr id="107" name="Google Shape;107;p7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7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12"/>
        <p:cNvGrpSpPr/>
        <p:nvPr/>
      </p:nvGrpSpPr>
      <p:grpSpPr>
        <a:xfrm>
          <a:off x="0" y="0"/>
          <a:ext cx="0" cy="0"/>
          <a:chOff x="0" y="0"/>
          <a:chExt cx="0" cy="0"/>
        </a:xfrm>
      </p:grpSpPr>
      <p:sp>
        <p:nvSpPr>
          <p:cNvPr id="113" name="Google Shape;113;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19"/>
        <p:cNvGrpSpPr/>
        <p:nvPr/>
      </p:nvGrpSpPr>
      <p:grpSpPr>
        <a:xfrm>
          <a:off x="0" y="0"/>
          <a:ext cx="0" cy="0"/>
          <a:chOff x="0" y="0"/>
          <a:chExt cx="0" cy="0"/>
        </a:xfrm>
      </p:grpSpPr>
      <p:sp>
        <p:nvSpPr>
          <p:cNvPr id="120" name="Google Shape;120;p7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7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7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7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7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28"/>
        <p:cNvGrpSpPr/>
        <p:nvPr/>
      </p:nvGrpSpPr>
      <p:grpSpPr>
        <a:xfrm>
          <a:off x="0" y="0"/>
          <a:ext cx="0" cy="0"/>
          <a:chOff x="0" y="0"/>
          <a:chExt cx="0" cy="0"/>
        </a:xfrm>
      </p:grpSpPr>
      <p:sp>
        <p:nvSpPr>
          <p:cNvPr id="129" name="Google Shape;129;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33"/>
        <p:cNvGrpSpPr/>
        <p:nvPr/>
      </p:nvGrpSpPr>
      <p:grpSpPr>
        <a:xfrm>
          <a:off x="0" y="0"/>
          <a:ext cx="0" cy="0"/>
          <a:chOff x="0" y="0"/>
          <a:chExt cx="0" cy="0"/>
        </a:xfrm>
      </p:grpSpPr>
      <p:sp>
        <p:nvSpPr>
          <p:cNvPr id="134" name="Google Shape;134;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21"/>
        <p:cNvGrpSpPr/>
        <p:nvPr/>
      </p:nvGrpSpPr>
      <p:grpSpPr>
        <a:xfrm>
          <a:off x="0" y="0"/>
          <a:ext cx="0" cy="0"/>
          <a:chOff x="0" y="0"/>
          <a:chExt cx="0" cy="0"/>
        </a:xfrm>
      </p:grpSpPr>
      <p:sp>
        <p:nvSpPr>
          <p:cNvPr id="22" name="Google Shape;2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40"/>
        <p:cNvGrpSpPr/>
        <p:nvPr/>
      </p:nvGrpSpPr>
      <p:grpSpPr>
        <a:xfrm>
          <a:off x="0" y="0"/>
          <a:ext cx="0" cy="0"/>
          <a:chOff x="0" y="0"/>
          <a:chExt cx="0" cy="0"/>
        </a:xfrm>
      </p:grpSpPr>
      <p:sp>
        <p:nvSpPr>
          <p:cNvPr id="141" name="Google Shape;141;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77"/>
          <p:cNvSpPr>
            <a:spLocks noGrp="1"/>
          </p:cNvSpPr>
          <p:nvPr>
            <p:ph type="pic" idx="2"/>
          </p:nvPr>
        </p:nvSpPr>
        <p:spPr>
          <a:xfrm>
            <a:off x="5183188" y="987425"/>
            <a:ext cx="6172200" cy="4873625"/>
          </a:xfrm>
          <a:prstGeom prst="rect">
            <a:avLst/>
          </a:prstGeom>
          <a:noFill/>
          <a:ln>
            <a:noFill/>
          </a:ln>
        </p:spPr>
      </p:sp>
      <p:sp>
        <p:nvSpPr>
          <p:cNvPr id="143" name="Google Shape;143;p7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47"/>
        <p:cNvGrpSpPr/>
        <p:nvPr/>
      </p:nvGrpSpPr>
      <p:grpSpPr>
        <a:xfrm>
          <a:off x="0" y="0"/>
          <a:ext cx="0" cy="0"/>
          <a:chOff x="0" y="0"/>
          <a:chExt cx="0" cy="0"/>
        </a:xfrm>
      </p:grpSpPr>
      <p:sp>
        <p:nvSpPr>
          <p:cNvPr id="148" name="Google Shape;148;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153"/>
        <p:cNvGrpSpPr/>
        <p:nvPr/>
      </p:nvGrpSpPr>
      <p:grpSpPr>
        <a:xfrm>
          <a:off x="0" y="0"/>
          <a:ext cx="0" cy="0"/>
          <a:chOff x="0" y="0"/>
          <a:chExt cx="0" cy="0"/>
        </a:xfrm>
      </p:grpSpPr>
      <p:sp>
        <p:nvSpPr>
          <p:cNvPr id="154" name="Google Shape;154;p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6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3"/>
        <p:cNvGrpSpPr/>
        <p:nvPr/>
      </p:nvGrpSpPr>
      <p:grpSpPr>
        <a:xfrm>
          <a:off x="0" y="0"/>
          <a:ext cx="0" cy="0"/>
          <a:chOff x="0" y="0"/>
          <a:chExt cx="0" cy="0"/>
        </a:xfrm>
      </p:grpSpPr>
      <p:sp>
        <p:nvSpPr>
          <p:cNvPr id="34" name="Google Shape;34;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58"/>
        <p:cNvGrpSpPr/>
        <p:nvPr/>
      </p:nvGrpSpPr>
      <p:grpSpPr>
        <a:xfrm>
          <a:off x="0" y="0"/>
          <a:ext cx="0" cy="0"/>
          <a:chOff x="0" y="0"/>
          <a:chExt cx="0" cy="0"/>
        </a:xfrm>
      </p:grpSpPr>
      <p:sp>
        <p:nvSpPr>
          <p:cNvPr id="59" name="Google Shape;59;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65"/>
        <p:cNvGrpSpPr/>
        <p:nvPr/>
      </p:nvGrpSpPr>
      <p:grpSpPr>
        <a:xfrm>
          <a:off x="0" y="0"/>
          <a:ext cx="0" cy="0"/>
          <a:chOff x="0" y="0"/>
          <a:chExt cx="0" cy="0"/>
        </a:xfrm>
      </p:grpSpPr>
      <p:sp>
        <p:nvSpPr>
          <p:cNvPr id="66" name="Google Shape;66;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7"/>
          <p:cNvSpPr>
            <a:spLocks noGrp="1"/>
          </p:cNvSpPr>
          <p:nvPr>
            <p:ph type="pic" idx="2"/>
          </p:nvPr>
        </p:nvSpPr>
        <p:spPr>
          <a:xfrm>
            <a:off x="5183188" y="987425"/>
            <a:ext cx="6172200" cy="4873625"/>
          </a:xfrm>
          <a:prstGeom prst="rect">
            <a:avLst/>
          </a:prstGeom>
          <a:noFill/>
          <a:ln>
            <a:noFill/>
          </a:ln>
        </p:spPr>
      </p:sp>
      <p:sp>
        <p:nvSpPr>
          <p:cNvPr id="68" name="Google Shape;68;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40000"/>
          </a:blip>
          <a:stretch>
            <a:fillRect/>
          </a:stretch>
        </a:blip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
          <p:cNvSpPr txBox="1">
            <a:spLocks noGrp="1"/>
          </p:cNvSpPr>
          <p:nvPr>
            <p:ph type="ctrTitle"/>
          </p:nvPr>
        </p:nvSpPr>
        <p:spPr>
          <a:xfrm>
            <a:off x="430874" y="3906521"/>
            <a:ext cx="5314670" cy="119146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3501"/>
              </a:buClr>
              <a:buSzPct val="100000"/>
              <a:buFont typeface="Arial"/>
              <a:buNone/>
            </a:pPr>
            <a:r>
              <a:rPr lang="zh-TW" sz="3600" b="1">
                <a:solidFill>
                  <a:srgbClr val="013501"/>
                </a:solidFill>
                <a:latin typeface="Arial"/>
                <a:ea typeface="Arial"/>
                <a:cs typeface="Arial"/>
                <a:sym typeface="Arial"/>
              </a:rPr>
              <a:t>民宿業者對風險管理之</a:t>
            </a:r>
            <a:br>
              <a:rPr lang="zh-TW" sz="3600" b="1">
                <a:solidFill>
                  <a:srgbClr val="013501"/>
                </a:solidFill>
                <a:latin typeface="Arial"/>
                <a:ea typeface="Arial"/>
                <a:cs typeface="Arial"/>
                <a:sym typeface="Arial"/>
              </a:rPr>
            </a:br>
            <a:r>
              <a:rPr lang="zh-TW" sz="3600" b="1">
                <a:solidFill>
                  <a:srgbClr val="013501"/>
                </a:solidFill>
                <a:latin typeface="Arial"/>
                <a:ea typeface="Arial"/>
                <a:cs typeface="Arial"/>
                <a:sym typeface="Arial"/>
              </a:rPr>
              <a:t>重要程度與績效表現之研究</a:t>
            </a:r>
            <a:endParaRPr sz="12450">
              <a:solidFill>
                <a:srgbClr val="013501"/>
              </a:solidFill>
              <a:latin typeface="Arial"/>
              <a:ea typeface="Arial"/>
              <a:cs typeface="Arial"/>
              <a:sym typeface="Arial"/>
            </a:endParaRPr>
          </a:p>
        </p:txBody>
      </p:sp>
      <p:sp>
        <p:nvSpPr>
          <p:cNvPr id="165" name="Google Shape;165;p1"/>
          <p:cNvSpPr txBox="1"/>
          <p:nvPr/>
        </p:nvSpPr>
        <p:spPr>
          <a:xfrm>
            <a:off x="423827" y="5280350"/>
            <a:ext cx="21451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1" i="0" u="none" strike="noStrike" cap="none">
                <a:solidFill>
                  <a:srgbClr val="9F9238"/>
                </a:solidFill>
                <a:latin typeface="Arial"/>
                <a:ea typeface="Arial"/>
                <a:cs typeface="Arial"/>
                <a:sym typeface="Arial"/>
              </a:rPr>
              <a:t>報告學生:xxxxxxxxx</a:t>
            </a:r>
            <a:endParaRPr sz="1800" b="1" i="0" u="none" strike="noStrike" cap="none">
              <a:solidFill>
                <a:srgbClr val="9F9238"/>
              </a:solidFill>
              <a:latin typeface="Arial"/>
              <a:ea typeface="Arial"/>
              <a:cs typeface="Arial"/>
              <a:sym typeface="Arial"/>
            </a:endParaRPr>
          </a:p>
        </p:txBody>
      </p:sp>
      <p:sp>
        <p:nvSpPr>
          <p:cNvPr id="166" name="Google Shape;166;p1"/>
          <p:cNvSpPr txBox="1"/>
          <p:nvPr/>
        </p:nvSpPr>
        <p:spPr>
          <a:xfrm>
            <a:off x="8954814" y="5907598"/>
            <a:ext cx="320381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200" b="1" i="0" u="none" strike="noStrike" cap="none" dirty="0">
                <a:solidFill>
                  <a:srgbClr val="9F9238"/>
                </a:solidFill>
                <a:latin typeface="Arial"/>
                <a:ea typeface="Arial"/>
                <a:cs typeface="Arial"/>
                <a:sym typeface="Arial"/>
              </a:rPr>
              <a:t>指導教授:xxxxxx 博士</a:t>
            </a:r>
            <a:endParaRPr dirty="0"/>
          </a:p>
        </p:txBody>
      </p:sp>
      <p:sp>
        <p:nvSpPr>
          <p:cNvPr id="167" name="Google Shape;167;p1"/>
          <p:cNvSpPr txBox="1"/>
          <p:nvPr/>
        </p:nvSpPr>
        <p:spPr>
          <a:xfrm>
            <a:off x="398976" y="5964650"/>
            <a:ext cx="22733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1" i="0" u="none" strike="noStrike" cap="none">
                <a:solidFill>
                  <a:srgbClr val="9F9238"/>
                </a:solidFill>
                <a:latin typeface="Arial"/>
                <a:ea typeface="Arial"/>
                <a:cs typeface="Arial"/>
                <a:sym typeface="Arial"/>
              </a:rPr>
              <a:t>111/06/15 口試報告</a:t>
            </a:r>
            <a:endParaRPr/>
          </a:p>
        </p:txBody>
      </p:sp>
      <p:pic>
        <p:nvPicPr>
          <p:cNvPr id="168" name="Google Shape;168;p1" descr="一張含有 樹, 室外, 路, 路面 的圖片&#10;&#10;自動產生的描述"/>
          <p:cNvPicPr preferRelativeResize="0"/>
          <p:nvPr/>
        </p:nvPicPr>
        <p:blipFill rotWithShape="1">
          <a:blip r:embed="rId3">
            <a:alphaModFix/>
          </a:blip>
          <a:srcRect t="22053" b="16273"/>
          <a:stretch/>
        </p:blipFill>
        <p:spPr>
          <a:xfrm>
            <a:off x="0" y="0"/>
            <a:ext cx="12192000" cy="3764280"/>
          </a:xfrm>
          <a:prstGeom prst="rect">
            <a:avLst/>
          </a:prstGeom>
          <a:noFill/>
          <a:ln>
            <a:noFill/>
          </a:ln>
        </p:spPr>
      </p:pic>
      <p:sp>
        <p:nvSpPr>
          <p:cNvPr id="169" name="Google Shape;169;p1"/>
          <p:cNvSpPr/>
          <p:nvPr/>
        </p:nvSpPr>
        <p:spPr>
          <a:xfrm>
            <a:off x="-24810" y="0"/>
            <a:ext cx="12192001" cy="3764280"/>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0" name="Google Shape;170;p1"/>
          <p:cNvCxnSpPr/>
          <p:nvPr/>
        </p:nvCxnSpPr>
        <p:spPr>
          <a:xfrm>
            <a:off x="0" y="3764280"/>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71" name="Google Shape;171;p1"/>
          <p:cNvCxnSpPr/>
          <p:nvPr/>
        </p:nvCxnSpPr>
        <p:spPr>
          <a:xfrm>
            <a:off x="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2" name="矩形: 圓角 1">
            <a:extLst>
              <a:ext uri="{FF2B5EF4-FFF2-40B4-BE49-F238E27FC236}">
                <a16:creationId xmlns:a16="http://schemas.microsoft.com/office/drawing/2014/main" id="{DC513955-A20B-7D2B-BB71-C92532DCD39B}"/>
              </a:ext>
            </a:extLst>
          </p:cNvPr>
          <p:cNvSpPr/>
          <p:nvPr/>
        </p:nvSpPr>
        <p:spPr>
          <a:xfrm>
            <a:off x="9669517" y="4046484"/>
            <a:ext cx="1355835" cy="1358963"/>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1"/>
          <p:cNvSpPr/>
          <p:nvPr/>
        </p:nvSpPr>
        <p:spPr>
          <a:xfrm>
            <a:off x="4709160" y="1268413"/>
            <a:ext cx="7032788" cy="4787855"/>
          </a:xfrm>
          <a:prstGeom prst="roundRect">
            <a:avLst>
              <a:gd name="adj" fmla="val 4105"/>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7" name="Google Shape;367;p11"/>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368" name="Google Shape;368;p11"/>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369" name="Google Shape;369;p11"/>
          <p:cNvSpPr/>
          <p:nvPr/>
        </p:nvSpPr>
        <p:spPr>
          <a:xfrm>
            <a:off x="656865" y="2874105"/>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1"/>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研究範圍與對象</a:t>
            </a:r>
            <a:endParaRPr/>
          </a:p>
        </p:txBody>
      </p:sp>
      <p:sp>
        <p:nvSpPr>
          <p:cNvPr id="371" name="Google Shape;371;p11"/>
          <p:cNvSpPr txBox="1"/>
          <p:nvPr/>
        </p:nvSpPr>
        <p:spPr>
          <a:xfrm>
            <a:off x="656865" y="2589662"/>
            <a:ext cx="3455395" cy="214535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台東縣、花蓮縣、宜蘭縣、屏東縣四個縣市民宿業者，依照行政院觀光局截至111年03月這四縣市民宿共</a:t>
            </a:r>
            <a:r>
              <a:rPr lang="zh-TW" sz="1800">
                <a:solidFill>
                  <a:srgbClr val="03BD03"/>
                </a:solidFill>
                <a:latin typeface="Arial"/>
                <a:ea typeface="Arial"/>
                <a:cs typeface="Arial"/>
                <a:sym typeface="Arial"/>
              </a:rPr>
              <a:t>5,932</a:t>
            </a:r>
            <a:r>
              <a:rPr lang="zh-TW" sz="1800">
                <a:solidFill>
                  <a:srgbClr val="013501"/>
                </a:solidFill>
                <a:latin typeface="Arial"/>
                <a:ea typeface="Arial"/>
                <a:cs typeface="Arial"/>
                <a:sym typeface="Arial"/>
              </a:rPr>
              <a:t>家全台民宿</a:t>
            </a:r>
            <a:r>
              <a:rPr lang="zh-TW" sz="1800">
                <a:solidFill>
                  <a:srgbClr val="03BD03"/>
                </a:solidFill>
                <a:latin typeface="Arial"/>
                <a:ea typeface="Arial"/>
                <a:cs typeface="Arial"/>
                <a:sym typeface="Arial"/>
              </a:rPr>
              <a:t>10,476</a:t>
            </a:r>
            <a:r>
              <a:rPr lang="zh-TW" sz="1800">
                <a:solidFill>
                  <a:srgbClr val="013501"/>
                </a:solidFill>
                <a:latin typeface="Arial"/>
                <a:ea typeface="Arial"/>
                <a:cs typeface="Arial"/>
                <a:sym typeface="Arial"/>
              </a:rPr>
              <a:t>家佔全臺灣民宿</a:t>
            </a:r>
            <a:r>
              <a:rPr lang="zh-TW" sz="1800">
                <a:solidFill>
                  <a:srgbClr val="03BD03"/>
                </a:solidFill>
                <a:latin typeface="Arial"/>
                <a:ea typeface="Arial"/>
                <a:cs typeface="Arial"/>
                <a:sym typeface="Arial"/>
              </a:rPr>
              <a:t>57%</a:t>
            </a:r>
            <a:r>
              <a:rPr lang="zh-TW" sz="1800">
                <a:solidFill>
                  <a:srgbClr val="013501"/>
                </a:solidFill>
                <a:latin typeface="Arial"/>
                <a:ea typeface="Arial"/>
                <a:cs typeface="Arial"/>
                <a:sym typeface="Arial"/>
              </a:rPr>
              <a:t>占比。</a:t>
            </a:r>
            <a:endParaRPr sz="1800">
              <a:solidFill>
                <a:srgbClr val="013501"/>
              </a:solidFill>
              <a:latin typeface="Arial"/>
              <a:ea typeface="Arial"/>
              <a:cs typeface="Arial"/>
              <a:sym typeface="Arial"/>
            </a:endParaRPr>
          </a:p>
        </p:txBody>
      </p:sp>
      <p:graphicFrame>
        <p:nvGraphicFramePr>
          <p:cNvPr id="372" name="Google Shape;372;p11"/>
          <p:cNvGraphicFramePr/>
          <p:nvPr/>
        </p:nvGraphicFramePr>
        <p:xfrm>
          <a:off x="4873379" y="1196123"/>
          <a:ext cx="7606526" cy="4860146"/>
        </p:xfrm>
        <a:graphic>
          <a:graphicData uri="http://schemas.openxmlformats.org/drawingml/2006/chart">
            <c:chart xmlns:c="http://schemas.openxmlformats.org/drawingml/2006/chart" xmlns:r="http://schemas.openxmlformats.org/officeDocument/2006/relationships" r:id="rId3"/>
          </a:graphicData>
        </a:graphic>
      </p:graphicFrame>
      <p:sp>
        <p:nvSpPr>
          <p:cNvPr id="373" name="Google Shape;373;p11"/>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05</a:t>
            </a:r>
            <a:endParaRPr sz="1800">
              <a:solidFill>
                <a:schemeClr val="dk1"/>
              </a:solidFill>
              <a:latin typeface="Calibri"/>
              <a:ea typeface="Calibri"/>
              <a:cs typeface="Calibri"/>
              <a:sym typeface="Calibri"/>
            </a:endParaRPr>
          </a:p>
        </p:txBody>
      </p:sp>
      <p:sp>
        <p:nvSpPr>
          <p:cNvPr id="374" name="Google Shape;374;p11"/>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1"/>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紙本07頁</a:t>
            </a:r>
            <a:endParaRPr/>
          </a:p>
        </p:txBody>
      </p:sp>
      <p:sp>
        <p:nvSpPr>
          <p:cNvPr id="2" name="矩形: 圓角 1">
            <a:extLst>
              <a:ext uri="{FF2B5EF4-FFF2-40B4-BE49-F238E27FC236}">
                <a16:creationId xmlns:a16="http://schemas.microsoft.com/office/drawing/2014/main" id="{982D4130-5F15-7F60-003E-CBAADA6D42FD}"/>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
          <p:cNvSpPr/>
          <p:nvPr/>
        </p:nvSpPr>
        <p:spPr>
          <a:xfrm>
            <a:off x="2336826" y="3205747"/>
            <a:ext cx="239939" cy="23993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2"/>
          <p:cNvSpPr/>
          <p:nvPr/>
        </p:nvSpPr>
        <p:spPr>
          <a:xfrm>
            <a:off x="4933192" y="3205747"/>
            <a:ext cx="239939" cy="23993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2"/>
          <p:cNvSpPr/>
          <p:nvPr/>
        </p:nvSpPr>
        <p:spPr>
          <a:xfrm>
            <a:off x="7497716" y="3205747"/>
            <a:ext cx="239939" cy="23993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2"/>
          <p:cNvSpPr/>
          <p:nvPr/>
        </p:nvSpPr>
        <p:spPr>
          <a:xfrm>
            <a:off x="10062240" y="3205747"/>
            <a:ext cx="239939" cy="23993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2"/>
          <p:cNvSpPr/>
          <p:nvPr/>
        </p:nvSpPr>
        <p:spPr>
          <a:xfrm>
            <a:off x="453394" y="3205747"/>
            <a:ext cx="239939" cy="23993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86" name="Google Shape;386;p12"/>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387" name="Google Shape;387;p12"/>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388" name="Google Shape;388;p12"/>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研究步驟與流程</a:t>
            </a:r>
            <a:endParaRPr/>
          </a:p>
        </p:txBody>
      </p:sp>
      <p:sp>
        <p:nvSpPr>
          <p:cNvPr id="389" name="Google Shape;389;p12"/>
          <p:cNvSpPr txBox="1"/>
          <p:nvPr/>
        </p:nvSpPr>
        <p:spPr>
          <a:xfrm>
            <a:off x="2354836" y="3998669"/>
            <a:ext cx="1500016"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民宿現況分析</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民宿種類分類</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風險管理內涵</a:t>
            </a:r>
            <a:endParaRPr/>
          </a:p>
        </p:txBody>
      </p:sp>
      <p:sp>
        <p:nvSpPr>
          <p:cNvPr id="390" name="Google Shape;390;p12"/>
          <p:cNvSpPr txBox="1"/>
          <p:nvPr/>
        </p:nvSpPr>
        <p:spPr>
          <a:xfrm>
            <a:off x="5173131" y="3795913"/>
            <a:ext cx="1133979" cy="13394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研究架構</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抽樣設計</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問卷設計</a:t>
            </a:r>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分析方法</a:t>
            </a:r>
            <a:endParaRPr sz="1600">
              <a:solidFill>
                <a:srgbClr val="013501"/>
              </a:solidFill>
              <a:latin typeface="Arial"/>
              <a:ea typeface="Arial"/>
              <a:cs typeface="Arial"/>
              <a:sym typeface="Arial"/>
            </a:endParaRPr>
          </a:p>
        </p:txBody>
      </p:sp>
      <p:sp>
        <p:nvSpPr>
          <p:cNvPr id="391" name="Google Shape;391;p12"/>
          <p:cNvSpPr txBox="1"/>
          <p:nvPr/>
        </p:nvSpPr>
        <p:spPr>
          <a:xfrm>
            <a:off x="450052" y="3080134"/>
            <a:ext cx="811589"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緒論</a:t>
            </a:r>
            <a:endParaRPr/>
          </a:p>
        </p:txBody>
      </p:sp>
      <p:sp>
        <p:nvSpPr>
          <p:cNvPr id="392" name="Google Shape;392;p12"/>
          <p:cNvSpPr txBox="1"/>
          <p:nvPr/>
        </p:nvSpPr>
        <p:spPr>
          <a:xfrm>
            <a:off x="2339982" y="3080134"/>
            <a:ext cx="1514870"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文獻回顧</a:t>
            </a:r>
            <a:endParaRPr/>
          </a:p>
        </p:txBody>
      </p:sp>
      <p:sp>
        <p:nvSpPr>
          <p:cNvPr id="393" name="Google Shape;393;p12"/>
          <p:cNvSpPr txBox="1"/>
          <p:nvPr/>
        </p:nvSpPr>
        <p:spPr>
          <a:xfrm>
            <a:off x="4933193" y="3080134"/>
            <a:ext cx="1486183"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研究方法</a:t>
            </a:r>
            <a:endParaRPr sz="2400">
              <a:solidFill>
                <a:srgbClr val="013501"/>
              </a:solidFill>
              <a:latin typeface="Arial"/>
              <a:ea typeface="Arial"/>
              <a:cs typeface="Arial"/>
              <a:sym typeface="Arial"/>
            </a:endParaRPr>
          </a:p>
        </p:txBody>
      </p:sp>
      <p:sp>
        <p:nvSpPr>
          <p:cNvPr id="394" name="Google Shape;394;p12"/>
          <p:cNvSpPr txBox="1"/>
          <p:nvPr/>
        </p:nvSpPr>
        <p:spPr>
          <a:xfrm>
            <a:off x="7497717" y="3080134"/>
            <a:ext cx="1486183"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資料分析</a:t>
            </a:r>
            <a:endParaRPr/>
          </a:p>
        </p:txBody>
      </p:sp>
      <p:sp>
        <p:nvSpPr>
          <p:cNvPr id="395" name="Google Shape;395;p12"/>
          <p:cNvSpPr txBox="1"/>
          <p:nvPr/>
        </p:nvSpPr>
        <p:spPr>
          <a:xfrm>
            <a:off x="10062240" y="3080134"/>
            <a:ext cx="1734294"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結論與建議</a:t>
            </a:r>
            <a:endParaRPr/>
          </a:p>
        </p:txBody>
      </p:sp>
      <p:sp>
        <p:nvSpPr>
          <p:cNvPr id="396" name="Google Shape;396;p12"/>
          <p:cNvSpPr/>
          <p:nvPr/>
        </p:nvSpPr>
        <p:spPr>
          <a:xfrm rot="10800000" flipH="1">
            <a:off x="936614" y="3102181"/>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7" name="Google Shape;397;p12"/>
          <p:cNvSpPr/>
          <p:nvPr/>
        </p:nvSpPr>
        <p:spPr>
          <a:xfrm rot="10800000" flipH="1">
            <a:off x="3451300" y="3102181"/>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8" name="Google Shape;398;p12"/>
          <p:cNvSpPr/>
          <p:nvPr/>
        </p:nvSpPr>
        <p:spPr>
          <a:xfrm rot="10800000" flipH="1">
            <a:off x="5962217" y="3102181"/>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99" name="Google Shape;399;p12"/>
          <p:cNvSpPr/>
          <p:nvPr/>
        </p:nvSpPr>
        <p:spPr>
          <a:xfrm rot="10800000" flipH="1">
            <a:off x="8535296" y="3102181"/>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400" name="Google Shape;400;p12"/>
          <p:cNvCxnSpPr/>
          <p:nvPr/>
        </p:nvCxnSpPr>
        <p:spPr>
          <a:xfrm>
            <a:off x="2377696" y="5137213"/>
            <a:ext cx="1342039" cy="0"/>
          </a:xfrm>
          <a:prstGeom prst="straightConnector1">
            <a:avLst/>
          </a:prstGeom>
          <a:noFill/>
          <a:ln w="12700" cap="flat" cmpd="sng">
            <a:solidFill>
              <a:srgbClr val="2E2E2E"/>
            </a:solidFill>
            <a:prstDash val="solid"/>
            <a:miter lim="800000"/>
            <a:headEnd type="oval" w="med" len="med"/>
            <a:tailEnd type="oval" w="med" len="med"/>
          </a:ln>
        </p:spPr>
      </p:cxnSp>
      <p:cxnSp>
        <p:nvCxnSpPr>
          <p:cNvPr id="401" name="Google Shape;401;p12"/>
          <p:cNvCxnSpPr/>
          <p:nvPr/>
        </p:nvCxnSpPr>
        <p:spPr>
          <a:xfrm>
            <a:off x="5020503" y="5136368"/>
            <a:ext cx="1342039" cy="0"/>
          </a:xfrm>
          <a:prstGeom prst="straightConnector1">
            <a:avLst/>
          </a:prstGeom>
          <a:noFill/>
          <a:ln w="12700" cap="flat" cmpd="sng">
            <a:solidFill>
              <a:srgbClr val="2E2E2E"/>
            </a:solidFill>
            <a:prstDash val="solid"/>
            <a:miter lim="800000"/>
            <a:headEnd type="oval" w="med" len="med"/>
            <a:tailEnd type="oval" w="med" len="med"/>
          </a:ln>
        </p:spPr>
      </p:cxnSp>
      <p:sp>
        <p:nvSpPr>
          <p:cNvPr id="402" name="Google Shape;402;p12"/>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06</a:t>
            </a:r>
            <a:endParaRPr sz="1800">
              <a:solidFill>
                <a:schemeClr val="dk1"/>
              </a:solidFill>
              <a:latin typeface="Calibri"/>
              <a:ea typeface="Calibri"/>
              <a:cs typeface="Calibri"/>
              <a:sym typeface="Calibri"/>
            </a:endParaRPr>
          </a:p>
        </p:txBody>
      </p:sp>
      <p:sp>
        <p:nvSpPr>
          <p:cNvPr id="403" name="Google Shape;403;p12"/>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2"/>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紙本08頁</a:t>
            </a:r>
            <a:endParaRPr/>
          </a:p>
        </p:txBody>
      </p:sp>
      <p:sp>
        <p:nvSpPr>
          <p:cNvPr id="405" name="Google Shape;405;p12"/>
          <p:cNvSpPr txBox="1"/>
          <p:nvPr/>
        </p:nvSpPr>
        <p:spPr>
          <a:xfrm>
            <a:off x="7497717" y="4111513"/>
            <a:ext cx="1486183" cy="7082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描述統計分析</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差異性分析IPA分析</a:t>
            </a:r>
            <a:endParaRPr sz="1600">
              <a:solidFill>
                <a:srgbClr val="013501"/>
              </a:solidFill>
              <a:latin typeface="Arial"/>
              <a:ea typeface="Arial"/>
              <a:cs typeface="Arial"/>
              <a:sym typeface="Arial"/>
            </a:endParaRPr>
          </a:p>
        </p:txBody>
      </p:sp>
      <p:cxnSp>
        <p:nvCxnSpPr>
          <p:cNvPr id="406" name="Google Shape;406;p12"/>
          <p:cNvCxnSpPr/>
          <p:nvPr/>
        </p:nvCxnSpPr>
        <p:spPr>
          <a:xfrm>
            <a:off x="7510682" y="5136368"/>
            <a:ext cx="1342039" cy="0"/>
          </a:xfrm>
          <a:prstGeom prst="straightConnector1">
            <a:avLst/>
          </a:prstGeom>
          <a:noFill/>
          <a:ln w="12700" cap="flat" cmpd="sng">
            <a:solidFill>
              <a:srgbClr val="2E2E2E"/>
            </a:solidFill>
            <a:prstDash val="solid"/>
            <a:miter lim="800000"/>
            <a:headEnd type="oval" w="med" len="med"/>
            <a:tailEnd type="oval" w="med" len="med"/>
          </a:ln>
        </p:spPr>
      </p:cxnSp>
      <p:sp>
        <p:nvSpPr>
          <p:cNvPr id="407" name="Google Shape;407;p12"/>
          <p:cNvSpPr txBox="1"/>
          <p:nvPr/>
        </p:nvSpPr>
        <p:spPr>
          <a:xfrm>
            <a:off x="597972" y="1083040"/>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此頁紙本待更新</a:t>
            </a:r>
            <a:endParaRPr/>
          </a:p>
        </p:txBody>
      </p:sp>
      <p:sp>
        <p:nvSpPr>
          <p:cNvPr id="2" name="矩形: 圓角 1">
            <a:extLst>
              <a:ext uri="{FF2B5EF4-FFF2-40B4-BE49-F238E27FC236}">
                <a16:creationId xmlns:a16="http://schemas.microsoft.com/office/drawing/2014/main" id="{4DA93A6D-7E42-3A35-FB29-E88C317C0A53}"/>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600"/>
                                        <p:tgtEl>
                                          <p:spTgt spid="396"/>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397"/>
                                        </p:tgtEl>
                                        <p:attrNameLst>
                                          <p:attrName>style.visibility</p:attrName>
                                        </p:attrNameLst>
                                      </p:cBhvr>
                                      <p:to>
                                        <p:strVal val="visible"/>
                                      </p:to>
                                    </p:set>
                                    <p:animEffect transition="in" filter="fade">
                                      <p:cBhvr>
                                        <p:cTn id="11" dur="600"/>
                                        <p:tgtEl>
                                          <p:spTgt spid="397"/>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398"/>
                                        </p:tgtEl>
                                        <p:attrNameLst>
                                          <p:attrName>style.visibility</p:attrName>
                                        </p:attrNameLst>
                                      </p:cBhvr>
                                      <p:to>
                                        <p:strVal val="visible"/>
                                      </p:to>
                                    </p:set>
                                    <p:animEffect transition="in" filter="fade">
                                      <p:cBhvr>
                                        <p:cTn id="15" dur="600"/>
                                        <p:tgtEl>
                                          <p:spTgt spid="398"/>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399"/>
                                        </p:tgtEl>
                                        <p:attrNameLst>
                                          <p:attrName>style.visibility</p:attrName>
                                        </p:attrNameLst>
                                      </p:cBhvr>
                                      <p:to>
                                        <p:strVal val="visible"/>
                                      </p:to>
                                    </p:set>
                                    <p:animEffect transition="in" filter="fade">
                                      <p:cBhvr>
                                        <p:cTn id="19" dur="6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13" descr="一張含有 樹, 天空, 室外, 植物 的圖片&#10;&#10;自動產生的描述"/>
          <p:cNvPicPr preferRelativeResize="0"/>
          <p:nvPr/>
        </p:nvPicPr>
        <p:blipFill rotWithShape="1">
          <a:blip r:embed="rId3">
            <a:alphaModFix/>
          </a:blip>
          <a:srcRect l="6165" t="24197" r="4869" b="14727"/>
          <a:stretch/>
        </p:blipFill>
        <p:spPr>
          <a:xfrm>
            <a:off x="-1" y="-29701"/>
            <a:ext cx="12192001" cy="4708027"/>
          </a:xfrm>
          <a:prstGeom prst="rect">
            <a:avLst/>
          </a:prstGeom>
          <a:noFill/>
          <a:ln>
            <a:noFill/>
          </a:ln>
        </p:spPr>
      </p:pic>
      <p:sp>
        <p:nvSpPr>
          <p:cNvPr id="413" name="Google Shape;413;p13"/>
          <p:cNvSpPr/>
          <p:nvPr/>
        </p:nvSpPr>
        <p:spPr>
          <a:xfrm>
            <a:off x="4565114" y="5201428"/>
            <a:ext cx="748522" cy="74852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414" name="Google Shape;414;p13"/>
          <p:cNvSpPr txBox="1"/>
          <p:nvPr/>
        </p:nvSpPr>
        <p:spPr>
          <a:xfrm>
            <a:off x="5520438" y="4868602"/>
            <a:ext cx="2778610" cy="15945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4800"/>
              <a:buFont typeface="Arial"/>
              <a:buNone/>
            </a:pPr>
            <a:r>
              <a:rPr lang="zh-TW" sz="4800">
                <a:solidFill>
                  <a:srgbClr val="013501"/>
                </a:solidFill>
                <a:latin typeface="Arial"/>
                <a:ea typeface="Arial"/>
                <a:cs typeface="Arial"/>
                <a:sym typeface="Arial"/>
              </a:rPr>
              <a:t>文獻探討</a:t>
            </a:r>
            <a:endParaRPr/>
          </a:p>
        </p:txBody>
      </p:sp>
      <p:sp>
        <p:nvSpPr>
          <p:cNvPr id="415" name="Google Shape;415;p13"/>
          <p:cNvSpPr/>
          <p:nvPr/>
        </p:nvSpPr>
        <p:spPr>
          <a:xfrm>
            <a:off x="24810" y="0"/>
            <a:ext cx="12192000" cy="4678326"/>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16" name="Google Shape;416;p13"/>
          <p:cNvCxnSpPr/>
          <p:nvPr/>
        </p:nvCxnSpPr>
        <p:spPr>
          <a:xfrm>
            <a:off x="0" y="4678326"/>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417" name="Google Shape;417;p13"/>
          <p:cNvCxnSpPr/>
          <p:nvPr/>
        </p:nvCxnSpPr>
        <p:spPr>
          <a:xfrm>
            <a:off x="0" y="6840634"/>
            <a:ext cx="12216810" cy="0"/>
          </a:xfrm>
          <a:prstGeom prst="straightConnector1">
            <a:avLst/>
          </a:prstGeom>
          <a:noFill/>
          <a:ln w="63500" cap="flat" cmpd="sng">
            <a:solidFill>
              <a:srgbClr val="9F9238"/>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7"/>
          <p:cNvSpPr/>
          <p:nvPr/>
        </p:nvSpPr>
        <p:spPr>
          <a:xfrm>
            <a:off x="6045137" y="2262844"/>
            <a:ext cx="5584780" cy="3032169"/>
          </a:xfrm>
          <a:prstGeom prst="roundRect">
            <a:avLst>
              <a:gd name="adj" fmla="val 3929"/>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17"/>
          <p:cNvSpPr/>
          <p:nvPr/>
        </p:nvSpPr>
        <p:spPr>
          <a:xfrm>
            <a:off x="567013" y="2262844"/>
            <a:ext cx="5015083" cy="3032169"/>
          </a:xfrm>
          <a:prstGeom prst="roundRect">
            <a:avLst>
              <a:gd name="adj" fmla="val 3929"/>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17"/>
          <p:cNvSpPr/>
          <p:nvPr/>
        </p:nvSpPr>
        <p:spPr>
          <a:xfrm>
            <a:off x="6219716" y="2037372"/>
            <a:ext cx="2428771" cy="650093"/>
          </a:xfrm>
          <a:prstGeom prst="roundRect">
            <a:avLst>
              <a:gd name="adj" fmla="val 17079"/>
            </a:avLst>
          </a:prstGeom>
          <a:gradFill>
            <a:gsLst>
              <a:gs pos="0">
                <a:srgbClr val="9F9238"/>
              </a:gs>
              <a:gs pos="52999">
                <a:srgbClr val="03BD03"/>
              </a:gs>
              <a:gs pos="100000">
                <a:srgbClr val="01350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17"/>
          <p:cNvSpPr/>
          <p:nvPr/>
        </p:nvSpPr>
        <p:spPr>
          <a:xfrm>
            <a:off x="649226" y="2037372"/>
            <a:ext cx="2428771" cy="650093"/>
          </a:xfrm>
          <a:prstGeom prst="roundRect">
            <a:avLst>
              <a:gd name="adj" fmla="val 17079"/>
            </a:avLst>
          </a:prstGeom>
          <a:gradFill>
            <a:gsLst>
              <a:gs pos="0">
                <a:srgbClr val="9F9238"/>
              </a:gs>
              <a:gs pos="52999">
                <a:srgbClr val="03BD03"/>
              </a:gs>
              <a:gs pos="100000">
                <a:srgbClr val="01350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54" name="Google Shape;454;p17"/>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455" name="Google Shape;455;p17"/>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456" name="Google Shape;456;p17"/>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民宿現況分析</a:t>
            </a:r>
            <a:endParaRPr/>
          </a:p>
        </p:txBody>
      </p:sp>
      <p:sp>
        <p:nvSpPr>
          <p:cNvPr id="457" name="Google Shape;457;p17"/>
          <p:cNvSpPr txBox="1"/>
          <p:nvPr/>
        </p:nvSpPr>
        <p:spPr>
          <a:xfrm>
            <a:off x="6253554" y="1730276"/>
            <a:ext cx="1680278" cy="3139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2019</a:t>
            </a:r>
            <a:endParaRPr sz="1600">
              <a:solidFill>
                <a:srgbClr val="013501"/>
              </a:solidFill>
              <a:latin typeface="Arial"/>
              <a:ea typeface="Arial"/>
              <a:cs typeface="Arial"/>
              <a:sym typeface="Arial"/>
            </a:endParaRPr>
          </a:p>
        </p:txBody>
      </p:sp>
      <p:sp>
        <p:nvSpPr>
          <p:cNvPr id="458" name="Google Shape;458;p17"/>
          <p:cNvSpPr txBox="1"/>
          <p:nvPr/>
        </p:nvSpPr>
        <p:spPr>
          <a:xfrm>
            <a:off x="6438540" y="2168927"/>
            <a:ext cx="4186350"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400"/>
              <a:buFont typeface="Arial"/>
              <a:buNone/>
            </a:pPr>
            <a:r>
              <a:rPr lang="zh-TW" sz="2400">
                <a:solidFill>
                  <a:schemeClr val="lt1"/>
                </a:solidFill>
                <a:latin typeface="Arial"/>
                <a:ea typeface="Arial"/>
                <a:cs typeface="Arial"/>
                <a:sym typeface="Arial"/>
              </a:rPr>
              <a:t>交通部觀光局</a:t>
            </a:r>
            <a:endParaRPr/>
          </a:p>
        </p:txBody>
      </p:sp>
      <p:sp>
        <p:nvSpPr>
          <p:cNvPr id="459" name="Google Shape;459;p17"/>
          <p:cNvSpPr txBox="1"/>
          <p:nvPr/>
        </p:nvSpPr>
        <p:spPr>
          <a:xfrm>
            <a:off x="6438540" y="3152773"/>
            <a:ext cx="4853240" cy="1731693"/>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用自用或自有住宅， 結合當地人文街區、歷史 風貌、自然景觀、生態、 環境資源、農林漁牧、</a:t>
            </a:r>
            <a:r>
              <a:rPr lang="zh-TW" sz="1800">
                <a:solidFill>
                  <a:srgbClr val="03BD03"/>
                </a:solidFill>
                <a:latin typeface="Arial"/>
                <a:ea typeface="Arial"/>
                <a:cs typeface="Arial"/>
                <a:sym typeface="Arial"/>
              </a:rPr>
              <a:t>工藝製造、藝術文創等生產 活動，以在地體驗交流為目的</a:t>
            </a:r>
            <a:r>
              <a:rPr lang="zh-TW" sz="1800">
                <a:solidFill>
                  <a:srgbClr val="013501"/>
                </a:solidFill>
                <a:latin typeface="Arial"/>
                <a:ea typeface="Arial"/>
                <a:cs typeface="Arial"/>
                <a:sym typeface="Arial"/>
              </a:rPr>
              <a:t>、家庭副業方式經營，提供旅客城鄉家庭式 住宿環境與文化生活之住宿處所。</a:t>
            </a:r>
            <a:endParaRPr/>
          </a:p>
        </p:txBody>
      </p:sp>
      <p:sp>
        <p:nvSpPr>
          <p:cNvPr id="460" name="Google Shape;460;p17"/>
          <p:cNvSpPr txBox="1"/>
          <p:nvPr/>
        </p:nvSpPr>
        <p:spPr>
          <a:xfrm>
            <a:off x="632899" y="1716426"/>
            <a:ext cx="113233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2001</a:t>
            </a:r>
            <a:endParaRPr sz="1800">
              <a:solidFill>
                <a:srgbClr val="013501"/>
              </a:solidFill>
              <a:latin typeface="Arial"/>
              <a:ea typeface="Arial"/>
              <a:cs typeface="Arial"/>
              <a:sym typeface="Arial"/>
            </a:endParaRPr>
          </a:p>
        </p:txBody>
      </p:sp>
      <p:sp>
        <p:nvSpPr>
          <p:cNvPr id="461" name="Google Shape;461;p17"/>
          <p:cNvSpPr txBox="1"/>
          <p:nvPr/>
        </p:nvSpPr>
        <p:spPr>
          <a:xfrm>
            <a:off x="719866" y="2185581"/>
            <a:ext cx="2821172"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400"/>
              <a:buFont typeface="Arial"/>
              <a:buNone/>
            </a:pPr>
            <a:r>
              <a:rPr lang="zh-TW" sz="2400">
                <a:solidFill>
                  <a:schemeClr val="lt1"/>
                </a:solidFill>
                <a:latin typeface="Arial"/>
                <a:ea typeface="Arial"/>
                <a:cs typeface="Arial"/>
                <a:sym typeface="Arial"/>
              </a:rPr>
              <a:t>交通部觀光局</a:t>
            </a:r>
            <a:endParaRPr/>
          </a:p>
        </p:txBody>
      </p:sp>
      <p:sp>
        <p:nvSpPr>
          <p:cNvPr id="462" name="Google Shape;462;p17"/>
          <p:cNvSpPr txBox="1"/>
          <p:nvPr/>
        </p:nvSpPr>
        <p:spPr>
          <a:xfrm>
            <a:off x="719865" y="3295292"/>
            <a:ext cx="4511355" cy="1399294"/>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指利用自用住宅空閒房間，結合當地人文、自然景觀、生態、環境資源及農林漁牧生產活動，以家庭副業方式經營，提供旅客鄉野生活之住宿處所。</a:t>
            </a:r>
            <a:endParaRPr/>
          </a:p>
        </p:txBody>
      </p:sp>
      <p:cxnSp>
        <p:nvCxnSpPr>
          <p:cNvPr id="463" name="Google Shape;463;p17"/>
          <p:cNvCxnSpPr/>
          <p:nvPr/>
        </p:nvCxnSpPr>
        <p:spPr>
          <a:xfrm>
            <a:off x="649226" y="5295013"/>
            <a:ext cx="4752116" cy="0"/>
          </a:xfrm>
          <a:prstGeom prst="straightConnector1">
            <a:avLst/>
          </a:prstGeom>
          <a:noFill/>
          <a:ln w="12700" cap="flat" cmpd="sng">
            <a:solidFill>
              <a:srgbClr val="013501"/>
            </a:solidFill>
            <a:prstDash val="solid"/>
            <a:miter lim="800000"/>
            <a:headEnd type="none" w="sm" len="sm"/>
            <a:tailEnd type="none" w="sm" len="sm"/>
          </a:ln>
        </p:spPr>
      </p:cxnSp>
      <p:cxnSp>
        <p:nvCxnSpPr>
          <p:cNvPr id="464" name="Google Shape;464;p17"/>
          <p:cNvCxnSpPr/>
          <p:nvPr/>
        </p:nvCxnSpPr>
        <p:spPr>
          <a:xfrm>
            <a:off x="6358273" y="5295013"/>
            <a:ext cx="5061097" cy="0"/>
          </a:xfrm>
          <a:prstGeom prst="straightConnector1">
            <a:avLst/>
          </a:prstGeom>
          <a:noFill/>
          <a:ln w="12700" cap="flat" cmpd="sng">
            <a:solidFill>
              <a:srgbClr val="013501"/>
            </a:solidFill>
            <a:prstDash val="solid"/>
            <a:miter lim="800000"/>
            <a:headEnd type="none" w="sm" len="sm"/>
            <a:tailEnd type="none" w="sm" len="sm"/>
          </a:ln>
        </p:spPr>
      </p:cxnSp>
      <p:sp>
        <p:nvSpPr>
          <p:cNvPr id="465" name="Google Shape;465;p17"/>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08</a:t>
            </a:r>
            <a:endParaRPr sz="1800">
              <a:solidFill>
                <a:schemeClr val="dk1"/>
              </a:solidFill>
              <a:latin typeface="Calibri"/>
              <a:ea typeface="Calibri"/>
              <a:cs typeface="Calibri"/>
              <a:sym typeface="Calibri"/>
            </a:endParaRPr>
          </a:p>
        </p:txBody>
      </p:sp>
      <p:sp>
        <p:nvSpPr>
          <p:cNvPr id="466" name="Google Shape;466;p17"/>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17"/>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紙本10~11頁</a:t>
            </a:r>
            <a:endParaRPr/>
          </a:p>
        </p:txBody>
      </p:sp>
      <p:sp>
        <p:nvSpPr>
          <p:cNvPr id="2" name="矩形: 圓角 1">
            <a:extLst>
              <a:ext uri="{FF2B5EF4-FFF2-40B4-BE49-F238E27FC236}">
                <a16:creationId xmlns:a16="http://schemas.microsoft.com/office/drawing/2014/main" id="{CFAEAA4B-EF66-F0E6-DD4B-3BE31C1FB5E9}"/>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8"/>
          <p:cNvSpPr/>
          <p:nvPr/>
        </p:nvSpPr>
        <p:spPr>
          <a:xfrm>
            <a:off x="518160" y="1268825"/>
            <a:ext cx="11157903" cy="4828084"/>
          </a:xfrm>
          <a:custGeom>
            <a:avLst/>
            <a:gdLst/>
            <a:ahLst/>
            <a:cxnLst/>
            <a:rect l="l" t="t" r="r" b="b"/>
            <a:pathLst>
              <a:path w="11183933" h="4917221" extrusionOk="0">
                <a:moveTo>
                  <a:pt x="0" y="3591806"/>
                </a:moveTo>
                <a:cubicBezTo>
                  <a:pt x="108033" y="3273767"/>
                  <a:pt x="614518" y="4111518"/>
                  <a:pt x="1521773" y="3514420"/>
                </a:cubicBezTo>
                <a:cubicBezTo>
                  <a:pt x="2429029" y="2917322"/>
                  <a:pt x="4139666" y="-190593"/>
                  <a:pt x="5443533" y="9220"/>
                </a:cubicBezTo>
                <a:cubicBezTo>
                  <a:pt x="6747400" y="209033"/>
                  <a:pt x="8388240" y="4110473"/>
                  <a:pt x="9344973" y="4713300"/>
                </a:cubicBezTo>
                <a:cubicBezTo>
                  <a:pt x="10301706" y="5316127"/>
                  <a:pt x="10742819" y="4471153"/>
                  <a:pt x="11183933" y="3626180"/>
                </a:cubicBezTo>
              </a:path>
            </a:pathLst>
          </a:custGeom>
          <a:noFill/>
          <a:ln w="12700" cap="flat" cmpd="sng">
            <a:solidFill>
              <a:srgbClr val="013501"/>
            </a:solidFill>
            <a:prstDash val="solid"/>
            <a:miter lim="800000"/>
            <a:headEnd type="none" w="sm" len="sm"/>
            <a:tailEnd type="none" w="sm" len="sm"/>
          </a:ln>
          <a:effectLst>
            <a:outerShdw blurRad="254000" dist="3175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74" name="Google Shape;474;p18"/>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475" name="Google Shape;475;p18"/>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476" name="Google Shape;476;p18"/>
          <p:cNvSpPr txBox="1"/>
          <p:nvPr/>
        </p:nvSpPr>
        <p:spPr>
          <a:xfrm>
            <a:off x="42191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民宿現況分析</a:t>
            </a:r>
            <a:endParaRPr/>
          </a:p>
        </p:txBody>
      </p:sp>
      <p:grpSp>
        <p:nvGrpSpPr>
          <p:cNvPr id="477" name="Google Shape;477;p18"/>
          <p:cNvGrpSpPr/>
          <p:nvPr/>
        </p:nvGrpSpPr>
        <p:grpSpPr>
          <a:xfrm>
            <a:off x="202771" y="3584145"/>
            <a:ext cx="930356" cy="1320603"/>
            <a:chOff x="202771" y="3584145"/>
            <a:chExt cx="930356" cy="1320603"/>
          </a:xfrm>
        </p:grpSpPr>
        <p:sp>
          <p:nvSpPr>
            <p:cNvPr id="478" name="Google Shape;478;p18"/>
            <p:cNvSpPr/>
            <p:nvPr/>
          </p:nvSpPr>
          <p:spPr>
            <a:xfrm>
              <a:off x="428009" y="4424868"/>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18"/>
            <p:cNvSpPr txBox="1"/>
            <p:nvPr/>
          </p:nvSpPr>
          <p:spPr>
            <a:xfrm>
              <a:off x="202771" y="3584145"/>
              <a:ext cx="930356" cy="4427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1980</a:t>
              </a:r>
              <a:endParaRPr sz="2000">
                <a:solidFill>
                  <a:srgbClr val="013501"/>
                </a:solidFill>
                <a:latin typeface="Arial"/>
                <a:ea typeface="Arial"/>
                <a:cs typeface="Arial"/>
                <a:sym typeface="Arial"/>
              </a:endParaRPr>
            </a:p>
          </p:txBody>
        </p:sp>
        <p:sp>
          <p:nvSpPr>
            <p:cNvPr id="480" name="Google Shape;480;p18"/>
            <p:cNvSpPr txBox="1"/>
            <p:nvPr/>
          </p:nvSpPr>
          <p:spPr>
            <a:xfrm>
              <a:off x="202771" y="3970187"/>
              <a:ext cx="93035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起步期</a:t>
              </a:r>
              <a:endParaRPr sz="1800">
                <a:solidFill>
                  <a:srgbClr val="013501"/>
                </a:solidFill>
                <a:latin typeface="Arial"/>
                <a:ea typeface="Arial"/>
                <a:cs typeface="Arial"/>
                <a:sym typeface="Arial"/>
              </a:endParaRPr>
            </a:p>
          </p:txBody>
        </p:sp>
      </p:grpSp>
      <p:grpSp>
        <p:nvGrpSpPr>
          <p:cNvPr id="481" name="Google Shape;481;p18"/>
          <p:cNvGrpSpPr/>
          <p:nvPr/>
        </p:nvGrpSpPr>
        <p:grpSpPr>
          <a:xfrm>
            <a:off x="2350736" y="2334459"/>
            <a:ext cx="1770062" cy="1296000"/>
            <a:chOff x="2220691" y="2375950"/>
            <a:chExt cx="1770062" cy="1296000"/>
          </a:xfrm>
        </p:grpSpPr>
        <p:sp>
          <p:nvSpPr>
            <p:cNvPr id="482" name="Google Shape;482;p18"/>
            <p:cNvSpPr/>
            <p:nvPr/>
          </p:nvSpPr>
          <p:spPr>
            <a:xfrm>
              <a:off x="2940213" y="3192070"/>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18"/>
            <p:cNvSpPr txBox="1"/>
            <p:nvPr/>
          </p:nvSpPr>
          <p:spPr>
            <a:xfrm>
              <a:off x="2323650" y="2720747"/>
              <a:ext cx="138046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政策輔導期</a:t>
              </a:r>
              <a:endParaRPr sz="1800">
                <a:solidFill>
                  <a:srgbClr val="013501"/>
                </a:solidFill>
                <a:latin typeface="Arial"/>
                <a:ea typeface="Arial"/>
                <a:cs typeface="Arial"/>
                <a:sym typeface="Arial"/>
              </a:endParaRPr>
            </a:p>
          </p:txBody>
        </p:sp>
        <p:sp>
          <p:nvSpPr>
            <p:cNvPr id="484" name="Google Shape;484;p18"/>
            <p:cNvSpPr txBox="1"/>
            <p:nvPr/>
          </p:nvSpPr>
          <p:spPr>
            <a:xfrm>
              <a:off x="2220691" y="2375950"/>
              <a:ext cx="1770062" cy="3357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1989~1994</a:t>
              </a:r>
              <a:endParaRPr sz="2000">
                <a:solidFill>
                  <a:srgbClr val="013501"/>
                </a:solidFill>
                <a:latin typeface="Arial"/>
                <a:ea typeface="Arial"/>
                <a:cs typeface="Arial"/>
                <a:sym typeface="Arial"/>
              </a:endParaRPr>
            </a:p>
          </p:txBody>
        </p:sp>
      </p:grpSp>
      <p:grpSp>
        <p:nvGrpSpPr>
          <p:cNvPr id="485" name="Google Shape;485;p18"/>
          <p:cNvGrpSpPr/>
          <p:nvPr/>
        </p:nvGrpSpPr>
        <p:grpSpPr>
          <a:xfrm>
            <a:off x="5050904" y="1074238"/>
            <a:ext cx="1770062" cy="1417707"/>
            <a:chOff x="5050904" y="1074238"/>
            <a:chExt cx="1770062" cy="1417707"/>
          </a:xfrm>
        </p:grpSpPr>
        <p:sp>
          <p:nvSpPr>
            <p:cNvPr id="486" name="Google Shape;486;p18"/>
            <p:cNvSpPr/>
            <p:nvPr/>
          </p:nvSpPr>
          <p:spPr>
            <a:xfrm>
              <a:off x="5555053" y="1074238"/>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18"/>
            <p:cNvSpPr txBox="1"/>
            <p:nvPr/>
          </p:nvSpPr>
          <p:spPr>
            <a:xfrm>
              <a:off x="5104760" y="1760740"/>
              <a:ext cx="138046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政策規劃期</a:t>
              </a:r>
              <a:endParaRPr sz="1800">
                <a:solidFill>
                  <a:srgbClr val="013501"/>
                </a:solidFill>
                <a:latin typeface="Arial"/>
                <a:ea typeface="Arial"/>
                <a:cs typeface="Arial"/>
                <a:sym typeface="Arial"/>
              </a:endParaRPr>
            </a:p>
          </p:txBody>
        </p:sp>
        <p:sp>
          <p:nvSpPr>
            <p:cNvPr id="488" name="Google Shape;488;p18"/>
            <p:cNvSpPr txBox="1"/>
            <p:nvPr/>
          </p:nvSpPr>
          <p:spPr>
            <a:xfrm>
              <a:off x="5050904" y="2156150"/>
              <a:ext cx="1770062" cy="3357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1997~2001</a:t>
              </a:r>
              <a:endParaRPr sz="2000">
                <a:solidFill>
                  <a:srgbClr val="013501"/>
                </a:solidFill>
                <a:latin typeface="Arial"/>
                <a:ea typeface="Arial"/>
                <a:cs typeface="Arial"/>
                <a:sym typeface="Arial"/>
              </a:endParaRPr>
            </a:p>
          </p:txBody>
        </p:sp>
      </p:grpSp>
      <p:grpSp>
        <p:nvGrpSpPr>
          <p:cNvPr id="489" name="Google Shape;489;p18"/>
          <p:cNvGrpSpPr/>
          <p:nvPr/>
        </p:nvGrpSpPr>
        <p:grpSpPr>
          <a:xfrm>
            <a:off x="6254496" y="3356998"/>
            <a:ext cx="2100153" cy="718474"/>
            <a:chOff x="6147325" y="3131030"/>
            <a:chExt cx="2100153" cy="718474"/>
          </a:xfrm>
        </p:grpSpPr>
        <p:sp>
          <p:nvSpPr>
            <p:cNvPr id="490" name="Google Shape;490;p18"/>
            <p:cNvSpPr/>
            <p:nvPr/>
          </p:nvSpPr>
          <p:spPr>
            <a:xfrm>
              <a:off x="7767598" y="3135532"/>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8"/>
            <p:cNvSpPr txBox="1"/>
            <p:nvPr/>
          </p:nvSpPr>
          <p:spPr>
            <a:xfrm>
              <a:off x="6342123" y="3507872"/>
              <a:ext cx="138046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政策執行期</a:t>
              </a:r>
              <a:endParaRPr sz="1800">
                <a:solidFill>
                  <a:srgbClr val="013501"/>
                </a:solidFill>
                <a:latin typeface="Arial"/>
                <a:ea typeface="Arial"/>
                <a:cs typeface="Arial"/>
                <a:sym typeface="Arial"/>
              </a:endParaRPr>
            </a:p>
          </p:txBody>
        </p:sp>
        <p:sp>
          <p:nvSpPr>
            <p:cNvPr id="492" name="Google Shape;492;p18"/>
            <p:cNvSpPr txBox="1"/>
            <p:nvPr/>
          </p:nvSpPr>
          <p:spPr>
            <a:xfrm>
              <a:off x="6147325" y="3131030"/>
              <a:ext cx="1770062" cy="3357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2002~2016</a:t>
              </a:r>
              <a:endParaRPr sz="2000">
                <a:solidFill>
                  <a:srgbClr val="013501"/>
                </a:solidFill>
                <a:latin typeface="Arial"/>
                <a:ea typeface="Arial"/>
                <a:cs typeface="Arial"/>
                <a:sym typeface="Arial"/>
              </a:endParaRPr>
            </a:p>
          </p:txBody>
        </p:sp>
      </p:grpSp>
      <p:grpSp>
        <p:nvGrpSpPr>
          <p:cNvPr id="493" name="Google Shape;493;p18"/>
          <p:cNvGrpSpPr/>
          <p:nvPr/>
        </p:nvGrpSpPr>
        <p:grpSpPr>
          <a:xfrm>
            <a:off x="9573985" y="5012949"/>
            <a:ext cx="1770062" cy="1271595"/>
            <a:chOff x="9573985" y="5012949"/>
            <a:chExt cx="1770062" cy="1271595"/>
          </a:xfrm>
        </p:grpSpPr>
        <p:sp>
          <p:nvSpPr>
            <p:cNvPr id="494" name="Google Shape;494;p18"/>
            <p:cNvSpPr/>
            <p:nvPr/>
          </p:nvSpPr>
          <p:spPr>
            <a:xfrm>
              <a:off x="10219076" y="5804664"/>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18"/>
            <p:cNvSpPr txBox="1"/>
            <p:nvPr/>
          </p:nvSpPr>
          <p:spPr>
            <a:xfrm>
              <a:off x="9768783" y="5377450"/>
              <a:ext cx="1380466"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轉型與提升</a:t>
              </a:r>
              <a:endParaRPr sz="1800">
                <a:solidFill>
                  <a:srgbClr val="013501"/>
                </a:solidFill>
                <a:latin typeface="Arial"/>
                <a:ea typeface="Arial"/>
                <a:cs typeface="Arial"/>
                <a:sym typeface="Arial"/>
              </a:endParaRPr>
            </a:p>
          </p:txBody>
        </p:sp>
        <p:sp>
          <p:nvSpPr>
            <p:cNvPr id="496" name="Google Shape;496;p18"/>
            <p:cNvSpPr txBox="1"/>
            <p:nvPr/>
          </p:nvSpPr>
          <p:spPr>
            <a:xfrm>
              <a:off x="9573985" y="5012949"/>
              <a:ext cx="1770062" cy="3357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2018~2022</a:t>
              </a:r>
              <a:endParaRPr sz="2000">
                <a:solidFill>
                  <a:srgbClr val="013501"/>
                </a:solidFill>
                <a:latin typeface="Arial"/>
                <a:ea typeface="Arial"/>
                <a:cs typeface="Arial"/>
                <a:sym typeface="Arial"/>
              </a:endParaRPr>
            </a:p>
          </p:txBody>
        </p:sp>
      </p:grpSp>
      <p:sp>
        <p:nvSpPr>
          <p:cNvPr id="497" name="Google Shape;497;p18"/>
          <p:cNvSpPr txBox="1"/>
          <p:nvPr/>
        </p:nvSpPr>
        <p:spPr>
          <a:xfrm>
            <a:off x="3846963" y="6284105"/>
            <a:ext cx="3896059" cy="3777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表2-1- 2  臺灣民宿歷年發展重要紀事</a:t>
            </a:r>
            <a:endParaRPr/>
          </a:p>
        </p:txBody>
      </p:sp>
      <p:sp>
        <p:nvSpPr>
          <p:cNvPr id="498" name="Google Shape;498;p18"/>
          <p:cNvSpPr txBox="1"/>
          <p:nvPr/>
        </p:nvSpPr>
        <p:spPr>
          <a:xfrm>
            <a:off x="11053476" y="969455"/>
            <a:ext cx="930356" cy="4427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42年</a:t>
            </a:r>
            <a:endParaRPr/>
          </a:p>
        </p:txBody>
      </p:sp>
      <p:grpSp>
        <p:nvGrpSpPr>
          <p:cNvPr id="499" name="Google Shape;499;p18"/>
          <p:cNvGrpSpPr/>
          <p:nvPr/>
        </p:nvGrpSpPr>
        <p:grpSpPr>
          <a:xfrm>
            <a:off x="10788809" y="3900677"/>
            <a:ext cx="1770062" cy="1664613"/>
            <a:chOff x="10788809" y="3900677"/>
            <a:chExt cx="1770062" cy="1664613"/>
          </a:xfrm>
        </p:grpSpPr>
        <p:sp>
          <p:nvSpPr>
            <p:cNvPr id="500" name="Google Shape;500;p18"/>
            <p:cNvSpPr txBox="1"/>
            <p:nvPr/>
          </p:nvSpPr>
          <p:spPr>
            <a:xfrm>
              <a:off x="10788809" y="3900677"/>
              <a:ext cx="1770062"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申請往上</a:t>
              </a:r>
              <a:endParaRPr sz="2400">
                <a:solidFill>
                  <a:srgbClr val="013501"/>
                </a:solidFill>
                <a:latin typeface="Arial"/>
                <a:ea typeface="Arial"/>
                <a:cs typeface="Arial"/>
                <a:sym typeface="Arial"/>
              </a:endParaRPr>
            </a:p>
          </p:txBody>
        </p:sp>
        <p:sp>
          <p:nvSpPr>
            <p:cNvPr id="501" name="Google Shape;501;p18"/>
            <p:cNvSpPr/>
            <p:nvPr/>
          </p:nvSpPr>
          <p:spPr>
            <a:xfrm rot="7161334" flipH="1">
              <a:off x="11046938" y="4829535"/>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3BD03"/>
                </a:gs>
                <a:gs pos="44000">
                  <a:srgbClr val="03BD03"/>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grpSp>
      <p:grpSp>
        <p:nvGrpSpPr>
          <p:cNvPr id="502" name="Google Shape;502;p18"/>
          <p:cNvGrpSpPr/>
          <p:nvPr/>
        </p:nvGrpSpPr>
        <p:grpSpPr>
          <a:xfrm>
            <a:off x="7417361" y="959166"/>
            <a:ext cx="1770062" cy="1282208"/>
            <a:chOff x="7417361" y="959166"/>
            <a:chExt cx="1770062" cy="1282208"/>
          </a:xfrm>
        </p:grpSpPr>
        <p:sp>
          <p:nvSpPr>
            <p:cNvPr id="503" name="Google Shape;503;p18"/>
            <p:cNvSpPr txBox="1"/>
            <p:nvPr/>
          </p:nvSpPr>
          <p:spPr>
            <a:xfrm>
              <a:off x="7417361" y="959166"/>
              <a:ext cx="1770062"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市場往下</a:t>
              </a:r>
              <a:endParaRPr sz="2400">
                <a:solidFill>
                  <a:srgbClr val="013501"/>
                </a:solidFill>
                <a:latin typeface="Arial"/>
                <a:ea typeface="Arial"/>
                <a:cs typeface="Arial"/>
                <a:sym typeface="Arial"/>
              </a:endParaRPr>
            </a:p>
          </p:txBody>
        </p:sp>
        <p:sp>
          <p:nvSpPr>
            <p:cNvPr id="504" name="Google Shape;504;p18"/>
            <p:cNvSpPr/>
            <p:nvPr/>
          </p:nvSpPr>
          <p:spPr>
            <a:xfrm rot="-7253778" flipH="1">
              <a:off x="7895600" y="1509054"/>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3BD03"/>
                </a:gs>
                <a:gs pos="44000">
                  <a:srgbClr val="03BD03"/>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grpSp>
      <p:sp>
        <p:nvSpPr>
          <p:cNvPr id="505" name="Google Shape;505;p18"/>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09</a:t>
            </a:r>
            <a:endParaRPr sz="1800">
              <a:solidFill>
                <a:schemeClr val="dk1"/>
              </a:solidFill>
              <a:latin typeface="Calibri"/>
              <a:ea typeface="Calibri"/>
              <a:cs typeface="Calibri"/>
              <a:sym typeface="Calibri"/>
            </a:endParaRPr>
          </a:p>
        </p:txBody>
      </p:sp>
      <p:sp>
        <p:nvSpPr>
          <p:cNvPr id="506" name="Google Shape;506;p18"/>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18"/>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紙本12~15頁</a:t>
            </a:r>
            <a:endParaRPr/>
          </a:p>
        </p:txBody>
      </p:sp>
      <p:sp>
        <p:nvSpPr>
          <p:cNvPr id="2" name="矩形: 圓角 1">
            <a:extLst>
              <a:ext uri="{FF2B5EF4-FFF2-40B4-BE49-F238E27FC236}">
                <a16:creationId xmlns:a16="http://schemas.microsoft.com/office/drawing/2014/main" id="{8EAE2744-EA04-F65E-8F63-D6B286200493}"/>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1"/>
                                        </p:tgtEl>
                                        <p:attrNameLst>
                                          <p:attrName>style.visibility</p:attrName>
                                        </p:attrNameLst>
                                      </p:cBhvr>
                                      <p:to>
                                        <p:strVal val="visible"/>
                                      </p:to>
                                    </p:set>
                                    <p:animEffect transition="in" filter="fade">
                                      <p:cBhvr>
                                        <p:cTn id="11" dur="500"/>
                                        <p:tgtEl>
                                          <p:spTgt spid="4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9"/>
                                        </p:tgtEl>
                                        <p:attrNameLst>
                                          <p:attrName>style.visibility</p:attrName>
                                        </p:attrNameLst>
                                      </p:cBhvr>
                                      <p:to>
                                        <p:strVal val="visible"/>
                                      </p:to>
                                    </p:set>
                                    <p:animEffect transition="in" filter="fade">
                                      <p:cBhvr>
                                        <p:cTn id="19" dur="500"/>
                                        <p:tgtEl>
                                          <p:spTgt spid="48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3"/>
                                        </p:tgtEl>
                                        <p:attrNameLst>
                                          <p:attrName>style.visibility</p:attrName>
                                        </p:attrNameLst>
                                      </p:cBhvr>
                                      <p:to>
                                        <p:strVal val="visible"/>
                                      </p:to>
                                    </p:set>
                                    <p:animEffect transition="in" filter="fade">
                                      <p:cBhvr>
                                        <p:cTn id="23" dur="500"/>
                                        <p:tgtEl>
                                          <p:spTgt spid="4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2"/>
                                        </p:tgtEl>
                                        <p:attrNameLst>
                                          <p:attrName>style.visibility</p:attrName>
                                        </p:attrNameLst>
                                      </p:cBhvr>
                                      <p:to>
                                        <p:strVal val="visible"/>
                                      </p:to>
                                    </p:set>
                                    <p:animEffect transition="in" filter="fade">
                                      <p:cBhvr>
                                        <p:cTn id="28" dur="1000"/>
                                        <p:tgtEl>
                                          <p:spTgt spid="5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9"/>
                                        </p:tgtEl>
                                        <p:attrNameLst>
                                          <p:attrName>style.visibility</p:attrName>
                                        </p:attrNameLst>
                                      </p:cBhvr>
                                      <p:to>
                                        <p:strVal val="visible"/>
                                      </p:to>
                                    </p:set>
                                    <p:animEffect transition="in" filter="fade">
                                      <p:cBhvr>
                                        <p:cTn id="33" dur="1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cxnSp>
        <p:nvCxnSpPr>
          <p:cNvPr id="512" name="Google Shape;512;p19"/>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513" name="Google Shape;513;p19"/>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514" name="Google Shape;514;p19"/>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民宿種類分類</a:t>
            </a:r>
            <a:endParaRPr/>
          </a:p>
        </p:txBody>
      </p:sp>
      <p:graphicFrame>
        <p:nvGraphicFramePr>
          <p:cNvPr id="515" name="Google Shape;515;p19"/>
          <p:cNvGraphicFramePr/>
          <p:nvPr/>
        </p:nvGraphicFramePr>
        <p:xfrm>
          <a:off x="515939" y="1288733"/>
          <a:ext cx="11160125" cy="4815865"/>
        </p:xfrm>
        <a:graphic>
          <a:graphicData uri="http://schemas.openxmlformats.org/drawingml/2006/table">
            <a:tbl>
              <a:tblPr>
                <a:noFill/>
                <a:tableStyleId>{5FE0297B-DF32-4EFB-8243-CB14C00D18DF}</a:tableStyleId>
              </a:tblPr>
              <a:tblGrid>
                <a:gridCol w="6071100">
                  <a:extLst>
                    <a:ext uri="{9D8B030D-6E8A-4147-A177-3AD203B41FA5}">
                      <a16:colId xmlns:a16="http://schemas.microsoft.com/office/drawing/2014/main" val="20000"/>
                    </a:ext>
                  </a:extLst>
                </a:gridCol>
                <a:gridCol w="5089025">
                  <a:extLst>
                    <a:ext uri="{9D8B030D-6E8A-4147-A177-3AD203B41FA5}">
                      <a16:colId xmlns:a16="http://schemas.microsoft.com/office/drawing/2014/main" val="20001"/>
                    </a:ext>
                  </a:extLst>
                </a:gridCol>
              </a:tblGrid>
              <a:tr h="316550">
                <a:tc>
                  <a:txBody>
                    <a:bodyPr/>
                    <a:lstStyle/>
                    <a:p>
                      <a:pPr marL="0" marR="0" lvl="0" indent="0" algn="l" rtl="0">
                        <a:lnSpc>
                          <a:spcPct val="9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地區</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類型</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風景特定區</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8">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人文街區、歷史風貌、自然景觀、生態、環境資源、農林漁牧、工藝製造、藝術文創等生產活動，以在地體驗</a:t>
                      </a:r>
                      <a:endParaRPr/>
                    </a:p>
                  </a:txBody>
                  <a:tcPr marL="68575" marR="68575" marT="0" marB="0">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觀光地區</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2"/>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原住民族地區</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3"/>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偏遠地區</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4"/>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離島地區</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5"/>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休閒農場</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6"/>
                  </a:ext>
                </a:extLst>
              </a:tr>
              <a:tr h="9575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依文化資產保存法指定或登錄之古蹟、歷史建築、紀念建築、聚落建築群、史蹟及文化景觀，已擬具相關管理維護或保存計畫之區域。</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7"/>
                  </a:ext>
                </a:extLst>
              </a:tr>
              <a:tr h="478775">
                <a:tc>
                  <a:txBody>
                    <a:bodyPr/>
                    <a:lstStyle/>
                    <a:p>
                      <a:pPr marL="0" marR="0" lvl="0" indent="0" algn="l" rtl="0">
                        <a:lnSpc>
                          <a:spcPct val="130000"/>
                        </a:lnSpc>
                        <a:spcBef>
                          <a:spcPts val="0"/>
                        </a:spcBef>
                        <a:spcAft>
                          <a:spcPts val="0"/>
                        </a:spcAft>
                        <a:buClr>
                          <a:srgbClr val="013501"/>
                        </a:buClr>
                        <a:buSzPts val="2000"/>
                        <a:buFont typeface="Arial"/>
                        <a:buNone/>
                      </a:pPr>
                      <a:r>
                        <a:rPr lang="zh-TW" sz="2000" u="none" strike="noStrike" cap="none">
                          <a:solidFill>
                            <a:srgbClr val="013501"/>
                          </a:solidFill>
                          <a:latin typeface="Arial"/>
                          <a:ea typeface="Arial"/>
                          <a:cs typeface="Arial"/>
                          <a:sym typeface="Arial"/>
                        </a:rPr>
                        <a:t>人文或歷史風貌之相關區域</a:t>
                      </a:r>
                      <a:endParaRPr/>
                    </a:p>
                  </a:txBody>
                  <a:tcPr marL="68575" marR="68575"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vMerge="1">
                  <a:txBody>
                    <a:bodyPr/>
                    <a:lstStyle/>
                    <a:p>
                      <a:endParaRPr lang="zh-TW"/>
                    </a:p>
                  </a:txBody>
                  <a:tcPr/>
                </a:tc>
                <a:extLst>
                  <a:ext uri="{0D108BD9-81ED-4DB2-BD59-A6C34878D82A}">
                    <a16:rowId xmlns:a16="http://schemas.microsoft.com/office/drawing/2014/main" val="10008"/>
                  </a:ext>
                </a:extLst>
              </a:tr>
            </a:tbl>
          </a:graphicData>
        </a:graphic>
      </p:graphicFrame>
      <p:sp>
        <p:nvSpPr>
          <p:cNvPr id="516" name="Google Shape;516;p19"/>
          <p:cNvSpPr txBox="1"/>
          <p:nvPr/>
        </p:nvSpPr>
        <p:spPr>
          <a:xfrm>
            <a:off x="459560" y="6263785"/>
            <a:ext cx="6783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517" name="Google Shape;517;p19"/>
          <p:cNvSpPr/>
          <p:nvPr/>
        </p:nvSpPr>
        <p:spPr>
          <a:xfrm>
            <a:off x="515938" y="94398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19"/>
          <p:cNvSpPr txBox="1"/>
          <p:nvPr/>
        </p:nvSpPr>
        <p:spPr>
          <a:xfrm>
            <a:off x="597972" y="63870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紙本18頁</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風險管理內涵</a:t>
            </a:r>
            <a:endParaRPr/>
          </a:p>
        </p:txBody>
      </p:sp>
      <p:pic>
        <p:nvPicPr>
          <p:cNvPr id="524" name="Google Shape;524;p20"/>
          <p:cNvPicPr preferRelativeResize="0"/>
          <p:nvPr/>
        </p:nvPicPr>
        <p:blipFill rotWithShape="1">
          <a:blip r:embed="rId3">
            <a:alphaModFix/>
          </a:blip>
          <a:srcRect t="-1" b="-1738"/>
          <a:stretch/>
        </p:blipFill>
        <p:spPr>
          <a:xfrm>
            <a:off x="4354508" y="0"/>
            <a:ext cx="3482985" cy="7014256"/>
          </a:xfrm>
          <a:prstGeom prst="rect">
            <a:avLst/>
          </a:prstGeom>
          <a:noFill/>
          <a:ln>
            <a:noFill/>
          </a:ln>
        </p:spPr>
      </p:pic>
      <p:sp>
        <p:nvSpPr>
          <p:cNvPr id="525" name="Google Shape;525;p20"/>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11</a:t>
            </a:r>
            <a:endParaRPr sz="1800">
              <a:solidFill>
                <a:schemeClr val="dk1"/>
              </a:solidFill>
              <a:latin typeface="Calibri"/>
              <a:ea typeface="Calibri"/>
              <a:cs typeface="Calibri"/>
              <a:sym typeface="Calibri"/>
            </a:endParaRPr>
          </a:p>
        </p:txBody>
      </p:sp>
      <p:cxnSp>
        <p:nvCxnSpPr>
          <p:cNvPr id="526" name="Google Shape;526;p20"/>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527" name="Google Shape;527;p20"/>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2" name="矩形: 圓角 1">
            <a:extLst>
              <a:ext uri="{FF2B5EF4-FFF2-40B4-BE49-F238E27FC236}">
                <a16:creationId xmlns:a16="http://schemas.microsoft.com/office/drawing/2014/main" id="{102A0016-7CB4-759C-8B50-86A4E7D8CDCF}"/>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1"/>
          <p:cNvSpPr/>
          <p:nvPr/>
        </p:nvSpPr>
        <p:spPr>
          <a:xfrm>
            <a:off x="7311920" y="4523762"/>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1"/>
          <p:cNvSpPr/>
          <p:nvPr/>
        </p:nvSpPr>
        <p:spPr>
          <a:xfrm>
            <a:off x="7314802" y="2759239"/>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21"/>
          <p:cNvSpPr/>
          <p:nvPr/>
        </p:nvSpPr>
        <p:spPr>
          <a:xfrm>
            <a:off x="7311920" y="3360860"/>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21"/>
          <p:cNvSpPr/>
          <p:nvPr/>
        </p:nvSpPr>
        <p:spPr>
          <a:xfrm>
            <a:off x="7311920" y="3956398"/>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1"/>
          <p:cNvSpPr/>
          <p:nvPr/>
        </p:nvSpPr>
        <p:spPr>
          <a:xfrm>
            <a:off x="2622221" y="4523762"/>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21"/>
          <p:cNvSpPr/>
          <p:nvPr/>
        </p:nvSpPr>
        <p:spPr>
          <a:xfrm>
            <a:off x="2625103" y="2759239"/>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21"/>
          <p:cNvSpPr/>
          <p:nvPr/>
        </p:nvSpPr>
        <p:spPr>
          <a:xfrm>
            <a:off x="2622221" y="3360860"/>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21"/>
          <p:cNvSpPr/>
          <p:nvPr/>
        </p:nvSpPr>
        <p:spPr>
          <a:xfrm>
            <a:off x="2622221" y="3956398"/>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1" name="Google Shape;541;p21"/>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542" name="Google Shape;542;p21"/>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543" name="Google Shape;543;p21"/>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風險管理內涵</a:t>
            </a:r>
            <a:endParaRPr/>
          </a:p>
        </p:txBody>
      </p:sp>
      <p:sp>
        <p:nvSpPr>
          <p:cNvPr id="544" name="Google Shape;544;p21"/>
          <p:cNvSpPr txBox="1"/>
          <p:nvPr/>
        </p:nvSpPr>
        <p:spPr>
          <a:xfrm>
            <a:off x="450052" y="1912014"/>
            <a:ext cx="2026930"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風險分類劃分</a:t>
            </a:r>
            <a:endParaRPr/>
          </a:p>
        </p:txBody>
      </p:sp>
      <p:sp>
        <p:nvSpPr>
          <p:cNvPr id="545" name="Google Shape;545;p21"/>
          <p:cNvSpPr txBox="1"/>
          <p:nvPr/>
        </p:nvSpPr>
        <p:spPr>
          <a:xfrm>
            <a:off x="2536136" y="1986691"/>
            <a:ext cx="9260398" cy="3139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常見的風險分類有多種方法，鄭燦堂（2019）整理常用的有以下幾種劃分方式：</a:t>
            </a:r>
            <a:endParaRPr/>
          </a:p>
        </p:txBody>
      </p:sp>
      <p:sp>
        <p:nvSpPr>
          <p:cNvPr id="546" name="Google Shape;546;p21"/>
          <p:cNvSpPr txBox="1"/>
          <p:nvPr/>
        </p:nvSpPr>
        <p:spPr>
          <a:xfrm>
            <a:off x="7348775" y="2773191"/>
            <a:ext cx="922007"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來源</a:t>
            </a:r>
            <a:endParaRPr/>
          </a:p>
        </p:txBody>
      </p:sp>
      <p:sp>
        <p:nvSpPr>
          <p:cNvPr id="547" name="Google Shape;547;p21"/>
          <p:cNvSpPr txBox="1"/>
          <p:nvPr/>
        </p:nvSpPr>
        <p:spPr>
          <a:xfrm>
            <a:off x="2705113" y="3368729"/>
            <a:ext cx="1673847"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個人認知</a:t>
            </a:r>
            <a:endParaRPr/>
          </a:p>
        </p:txBody>
      </p:sp>
      <p:sp>
        <p:nvSpPr>
          <p:cNvPr id="548" name="Google Shape;548;p21"/>
          <p:cNvSpPr txBox="1"/>
          <p:nvPr/>
        </p:nvSpPr>
        <p:spPr>
          <a:xfrm>
            <a:off x="2705113" y="2773191"/>
            <a:ext cx="2196496"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性質</a:t>
            </a:r>
            <a:endParaRPr/>
          </a:p>
        </p:txBody>
      </p:sp>
      <p:sp>
        <p:nvSpPr>
          <p:cNvPr id="549" name="Google Shape;549;p21"/>
          <p:cNvSpPr txBox="1"/>
          <p:nvPr/>
        </p:nvSpPr>
        <p:spPr>
          <a:xfrm>
            <a:off x="7348775" y="3368729"/>
            <a:ext cx="1967945"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發生的原因</a:t>
            </a:r>
            <a:endParaRPr/>
          </a:p>
        </p:txBody>
      </p:sp>
      <p:sp>
        <p:nvSpPr>
          <p:cNvPr id="550" name="Google Shape;550;p21"/>
          <p:cNvSpPr txBox="1"/>
          <p:nvPr/>
        </p:nvSpPr>
        <p:spPr>
          <a:xfrm>
            <a:off x="2705113" y="3972340"/>
            <a:ext cx="1968487"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損失的標的</a:t>
            </a:r>
            <a:endParaRPr/>
          </a:p>
        </p:txBody>
      </p:sp>
      <p:sp>
        <p:nvSpPr>
          <p:cNvPr id="551" name="Google Shape;551;p21"/>
          <p:cNvSpPr txBox="1"/>
          <p:nvPr/>
        </p:nvSpPr>
        <p:spPr>
          <a:xfrm>
            <a:off x="7348775" y="3972340"/>
            <a:ext cx="1642825"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損失對象</a:t>
            </a:r>
            <a:endParaRPr/>
          </a:p>
        </p:txBody>
      </p:sp>
      <p:sp>
        <p:nvSpPr>
          <p:cNvPr id="552" name="Google Shape;552;p21"/>
          <p:cNvSpPr txBox="1"/>
          <p:nvPr/>
        </p:nvSpPr>
        <p:spPr>
          <a:xfrm>
            <a:off x="2705113" y="4559491"/>
            <a:ext cx="922007"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管理</a:t>
            </a:r>
            <a:endParaRPr/>
          </a:p>
        </p:txBody>
      </p:sp>
      <p:sp>
        <p:nvSpPr>
          <p:cNvPr id="553" name="Google Shape;553;p21"/>
          <p:cNvSpPr txBox="1"/>
          <p:nvPr/>
        </p:nvSpPr>
        <p:spPr>
          <a:xfrm>
            <a:off x="7348775" y="4559491"/>
            <a:ext cx="922007" cy="4801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對象</a:t>
            </a:r>
            <a:endParaRPr/>
          </a:p>
        </p:txBody>
      </p:sp>
      <p:sp>
        <p:nvSpPr>
          <p:cNvPr id="554" name="Google Shape;554;p21"/>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12</a:t>
            </a:r>
            <a:endParaRPr sz="1800">
              <a:solidFill>
                <a:schemeClr val="dk1"/>
              </a:solidFill>
              <a:latin typeface="Calibri"/>
              <a:ea typeface="Calibri"/>
              <a:cs typeface="Calibri"/>
              <a:sym typeface="Calibri"/>
            </a:endParaRPr>
          </a:p>
        </p:txBody>
      </p:sp>
      <p:sp>
        <p:nvSpPr>
          <p:cNvPr id="555" name="Google Shape;555;p21"/>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1"/>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紙本20頁</a:t>
            </a:r>
            <a:endParaRPr/>
          </a:p>
        </p:txBody>
      </p:sp>
      <p:sp>
        <p:nvSpPr>
          <p:cNvPr id="2" name="矩形: 圓角 1">
            <a:extLst>
              <a:ext uri="{FF2B5EF4-FFF2-40B4-BE49-F238E27FC236}">
                <a16:creationId xmlns:a16="http://schemas.microsoft.com/office/drawing/2014/main" id="{3C81BB95-64E9-5424-6516-919F240E3913}"/>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2"/>
          <p:cNvSpPr/>
          <p:nvPr/>
        </p:nvSpPr>
        <p:spPr>
          <a:xfrm>
            <a:off x="1375314" y="3443588"/>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2"/>
          <p:cNvSpPr/>
          <p:nvPr/>
        </p:nvSpPr>
        <p:spPr>
          <a:xfrm>
            <a:off x="1375314" y="5347483"/>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2"/>
          <p:cNvSpPr/>
          <p:nvPr/>
        </p:nvSpPr>
        <p:spPr>
          <a:xfrm>
            <a:off x="1375314" y="2095658"/>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5" name="Google Shape;565;p22"/>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566" name="Google Shape;566;p22"/>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567" name="Google Shape;567;p22"/>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風險管理內涵</a:t>
            </a:r>
            <a:endParaRPr/>
          </a:p>
        </p:txBody>
      </p:sp>
      <p:sp>
        <p:nvSpPr>
          <p:cNvPr id="568" name="Google Shape;568;p22"/>
          <p:cNvSpPr txBox="1"/>
          <p:nvPr/>
        </p:nvSpPr>
        <p:spPr>
          <a:xfrm>
            <a:off x="5082535" y="665411"/>
            <a:ext cx="2026930"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風險分類劃分</a:t>
            </a:r>
            <a:endParaRPr/>
          </a:p>
        </p:txBody>
      </p:sp>
      <p:sp>
        <p:nvSpPr>
          <p:cNvPr id="569" name="Google Shape;569;p22"/>
          <p:cNvSpPr txBox="1"/>
          <p:nvPr/>
        </p:nvSpPr>
        <p:spPr>
          <a:xfrm>
            <a:off x="4275381" y="1048584"/>
            <a:ext cx="3852275" cy="3139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民宿運營風險管理初探   蔡少茹（2021）：</a:t>
            </a:r>
            <a:endParaRPr/>
          </a:p>
        </p:txBody>
      </p:sp>
      <p:sp>
        <p:nvSpPr>
          <p:cNvPr id="570" name="Google Shape;570;p22"/>
          <p:cNvSpPr/>
          <p:nvPr/>
        </p:nvSpPr>
        <p:spPr>
          <a:xfrm>
            <a:off x="524992" y="1090143"/>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2"/>
          <p:cNvSpPr txBox="1"/>
          <p:nvPr/>
        </p:nvSpPr>
        <p:spPr>
          <a:xfrm>
            <a:off x="609998" y="726069"/>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此頁紙本待討論後更新</a:t>
            </a:r>
            <a:endParaRPr/>
          </a:p>
        </p:txBody>
      </p:sp>
      <p:sp>
        <p:nvSpPr>
          <p:cNvPr id="572" name="Google Shape;572;p22"/>
          <p:cNvSpPr txBox="1"/>
          <p:nvPr/>
        </p:nvSpPr>
        <p:spPr>
          <a:xfrm>
            <a:off x="1375314" y="1912285"/>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自然風險</a:t>
            </a:r>
            <a:endParaRPr/>
          </a:p>
        </p:txBody>
      </p:sp>
      <p:sp>
        <p:nvSpPr>
          <p:cNvPr id="573" name="Google Shape;573;p22"/>
          <p:cNvSpPr txBox="1"/>
          <p:nvPr/>
        </p:nvSpPr>
        <p:spPr>
          <a:xfrm>
            <a:off x="1375314" y="3282939"/>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社會風險</a:t>
            </a:r>
            <a:endParaRPr/>
          </a:p>
        </p:txBody>
      </p:sp>
      <p:sp>
        <p:nvSpPr>
          <p:cNvPr id="574" name="Google Shape;574;p22"/>
          <p:cNvSpPr txBox="1"/>
          <p:nvPr/>
        </p:nvSpPr>
        <p:spPr>
          <a:xfrm>
            <a:off x="3471380" y="1647890"/>
            <a:ext cx="1185875" cy="978729"/>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洪水</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地震</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瘟疫</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季節變化</a:t>
            </a:r>
            <a:endParaRPr/>
          </a:p>
        </p:txBody>
      </p:sp>
      <p:sp>
        <p:nvSpPr>
          <p:cNvPr id="575" name="Google Shape;575;p22"/>
          <p:cNvSpPr txBox="1"/>
          <p:nvPr/>
        </p:nvSpPr>
        <p:spPr>
          <a:xfrm>
            <a:off x="3471380" y="2809635"/>
            <a:ext cx="1185875" cy="142192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企業恐嚇</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民事暴力</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竊盜風險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搶劫風險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怠忽職守</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政策變化</a:t>
            </a:r>
            <a:endParaRPr/>
          </a:p>
        </p:txBody>
      </p:sp>
      <p:sp>
        <p:nvSpPr>
          <p:cNvPr id="576" name="Google Shape;576;p22"/>
          <p:cNvSpPr txBox="1"/>
          <p:nvPr/>
        </p:nvSpPr>
        <p:spPr>
          <a:xfrm>
            <a:off x="1375314" y="5163608"/>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財務風險</a:t>
            </a:r>
            <a:endParaRPr/>
          </a:p>
        </p:txBody>
      </p:sp>
      <p:sp>
        <p:nvSpPr>
          <p:cNvPr id="577" name="Google Shape;577;p22"/>
          <p:cNvSpPr txBox="1"/>
          <p:nvPr/>
        </p:nvSpPr>
        <p:spPr>
          <a:xfrm>
            <a:off x="3471380" y="4579505"/>
            <a:ext cx="1981786" cy="1643527"/>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民宿盈利能力</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資金保管風險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結算操作風險壓金返還差錯風險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費用支出風險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租金上漲風險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成本核算不準確</a:t>
            </a:r>
            <a:endParaRPr/>
          </a:p>
        </p:txBody>
      </p:sp>
      <p:sp>
        <p:nvSpPr>
          <p:cNvPr id="578" name="Google Shape;578;p22"/>
          <p:cNvSpPr/>
          <p:nvPr/>
        </p:nvSpPr>
        <p:spPr>
          <a:xfrm>
            <a:off x="6925700" y="3293785"/>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2"/>
          <p:cNvSpPr/>
          <p:nvPr/>
        </p:nvSpPr>
        <p:spPr>
          <a:xfrm>
            <a:off x="6925700" y="4288916"/>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22"/>
          <p:cNvSpPr/>
          <p:nvPr/>
        </p:nvSpPr>
        <p:spPr>
          <a:xfrm>
            <a:off x="6925700" y="2095658"/>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22"/>
          <p:cNvSpPr txBox="1"/>
          <p:nvPr/>
        </p:nvSpPr>
        <p:spPr>
          <a:xfrm>
            <a:off x="6925700" y="1912285"/>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管理風險</a:t>
            </a:r>
            <a:endParaRPr/>
          </a:p>
        </p:txBody>
      </p:sp>
      <p:sp>
        <p:nvSpPr>
          <p:cNvPr id="582" name="Google Shape;582;p22"/>
          <p:cNvSpPr txBox="1"/>
          <p:nvPr/>
        </p:nvSpPr>
        <p:spPr>
          <a:xfrm>
            <a:off x="6925700" y="3133136"/>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市場風險</a:t>
            </a:r>
            <a:endParaRPr/>
          </a:p>
        </p:txBody>
      </p:sp>
      <p:sp>
        <p:nvSpPr>
          <p:cNvPr id="583" name="Google Shape;583;p22"/>
          <p:cNvSpPr txBox="1"/>
          <p:nvPr/>
        </p:nvSpPr>
        <p:spPr>
          <a:xfrm>
            <a:off x="8834900" y="1647890"/>
            <a:ext cx="2431950" cy="978729"/>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接待工作風險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品質風險</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品牌形象風險</a:t>
            </a:r>
            <a:br>
              <a:rPr lang="zh-TW" sz="1600">
                <a:solidFill>
                  <a:srgbClr val="013501"/>
                </a:solidFill>
                <a:latin typeface="Arial"/>
                <a:ea typeface="Arial"/>
                <a:cs typeface="Arial"/>
                <a:sym typeface="Arial"/>
              </a:rPr>
            </a:br>
            <a:r>
              <a:rPr lang="zh-TW" sz="1600">
                <a:solidFill>
                  <a:srgbClr val="013501"/>
                </a:solidFill>
                <a:latin typeface="Arial"/>
                <a:ea typeface="Arial"/>
                <a:cs typeface="Arial"/>
                <a:sym typeface="Arial"/>
              </a:rPr>
              <a:t>運營及管理成本過高風險</a:t>
            </a:r>
            <a:endParaRPr/>
          </a:p>
        </p:txBody>
      </p:sp>
      <p:sp>
        <p:nvSpPr>
          <p:cNvPr id="584" name="Google Shape;584;p22"/>
          <p:cNvSpPr txBox="1"/>
          <p:nvPr/>
        </p:nvSpPr>
        <p:spPr>
          <a:xfrm>
            <a:off x="8834900" y="2992231"/>
            <a:ext cx="1981786" cy="75713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宣傳不到位風險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產品定價風險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市場變化風險</a:t>
            </a:r>
            <a:endParaRPr sz="1600">
              <a:solidFill>
                <a:srgbClr val="013501"/>
              </a:solidFill>
              <a:latin typeface="Arial"/>
              <a:ea typeface="Arial"/>
              <a:cs typeface="Arial"/>
              <a:sym typeface="Arial"/>
            </a:endParaRPr>
          </a:p>
        </p:txBody>
      </p:sp>
      <p:sp>
        <p:nvSpPr>
          <p:cNvPr id="585" name="Google Shape;585;p22"/>
          <p:cNvSpPr txBox="1"/>
          <p:nvPr/>
        </p:nvSpPr>
        <p:spPr>
          <a:xfrm>
            <a:off x="6925700" y="4105041"/>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雇傭風險</a:t>
            </a:r>
            <a:endParaRPr/>
          </a:p>
        </p:txBody>
      </p:sp>
      <p:sp>
        <p:nvSpPr>
          <p:cNvPr id="586" name="Google Shape;586;p22"/>
          <p:cNvSpPr txBox="1"/>
          <p:nvPr/>
        </p:nvSpPr>
        <p:spPr>
          <a:xfrm>
            <a:off x="8834900" y="4185735"/>
            <a:ext cx="1981786" cy="3139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人員風險</a:t>
            </a:r>
            <a:endParaRPr/>
          </a:p>
        </p:txBody>
      </p:sp>
      <p:sp>
        <p:nvSpPr>
          <p:cNvPr id="587" name="Google Shape;587;p22"/>
          <p:cNvSpPr/>
          <p:nvPr/>
        </p:nvSpPr>
        <p:spPr>
          <a:xfrm>
            <a:off x="6925700" y="5349617"/>
            <a:ext cx="244310" cy="24431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22"/>
          <p:cNvSpPr txBox="1"/>
          <p:nvPr/>
        </p:nvSpPr>
        <p:spPr>
          <a:xfrm>
            <a:off x="6925700" y="5165742"/>
            <a:ext cx="1676460" cy="4753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安全風險</a:t>
            </a:r>
            <a:endParaRPr/>
          </a:p>
        </p:txBody>
      </p:sp>
      <p:sp>
        <p:nvSpPr>
          <p:cNvPr id="589" name="Google Shape;589;p22"/>
          <p:cNvSpPr txBox="1"/>
          <p:nvPr/>
        </p:nvSpPr>
        <p:spPr>
          <a:xfrm>
            <a:off x="8834900" y="5141506"/>
            <a:ext cx="1981786" cy="75713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火災風險</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600"/>
              <a:buFont typeface="Arial"/>
              <a:buNone/>
            </a:pPr>
            <a:r>
              <a:rPr lang="zh-TW" sz="1600">
                <a:solidFill>
                  <a:srgbClr val="013501"/>
                </a:solidFill>
                <a:latin typeface="Arial"/>
                <a:ea typeface="Arial"/>
                <a:cs typeface="Arial"/>
                <a:sym typeface="Arial"/>
              </a:rPr>
              <a:t>食品安全</a:t>
            </a:r>
            <a:endParaRPr sz="1600">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600"/>
              <a:buFont typeface="Calibri"/>
              <a:buNone/>
            </a:pPr>
            <a:endParaRPr sz="1600">
              <a:solidFill>
                <a:srgbClr val="013501"/>
              </a:solidFill>
              <a:latin typeface="Arial"/>
              <a:ea typeface="Arial"/>
              <a:cs typeface="Arial"/>
              <a:sym typeface="Arial"/>
            </a:endParaRPr>
          </a:p>
        </p:txBody>
      </p:sp>
      <p:sp>
        <p:nvSpPr>
          <p:cNvPr id="590" name="Google Shape;590;p22"/>
          <p:cNvSpPr/>
          <p:nvPr/>
        </p:nvSpPr>
        <p:spPr>
          <a:xfrm>
            <a:off x="2632168" y="1750368"/>
            <a:ext cx="610761" cy="727018"/>
          </a:xfrm>
          <a:prstGeom prst="leftBrace">
            <a:avLst>
              <a:gd name="adj1" fmla="val 20152"/>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22"/>
          <p:cNvSpPr/>
          <p:nvPr/>
        </p:nvSpPr>
        <p:spPr>
          <a:xfrm>
            <a:off x="2632168" y="2906704"/>
            <a:ext cx="610761" cy="1198337"/>
          </a:xfrm>
          <a:prstGeom prst="leftBrace">
            <a:avLst>
              <a:gd name="adj1" fmla="val 20152"/>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2"/>
          <p:cNvSpPr/>
          <p:nvPr/>
        </p:nvSpPr>
        <p:spPr>
          <a:xfrm>
            <a:off x="2632168" y="4647879"/>
            <a:ext cx="610761" cy="1410022"/>
          </a:xfrm>
          <a:prstGeom prst="leftBrace">
            <a:avLst>
              <a:gd name="adj1" fmla="val 20152"/>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2"/>
          <p:cNvSpPr/>
          <p:nvPr/>
        </p:nvSpPr>
        <p:spPr>
          <a:xfrm>
            <a:off x="8085174" y="1750368"/>
            <a:ext cx="610761" cy="727018"/>
          </a:xfrm>
          <a:prstGeom prst="leftBrace">
            <a:avLst>
              <a:gd name="adj1" fmla="val 20152"/>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2"/>
          <p:cNvSpPr/>
          <p:nvPr/>
        </p:nvSpPr>
        <p:spPr>
          <a:xfrm>
            <a:off x="8127656" y="3003258"/>
            <a:ext cx="568279" cy="619533"/>
          </a:xfrm>
          <a:prstGeom prst="leftBrace">
            <a:avLst>
              <a:gd name="adj1" fmla="val 20152"/>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2"/>
          <p:cNvSpPr/>
          <p:nvPr/>
        </p:nvSpPr>
        <p:spPr>
          <a:xfrm>
            <a:off x="8127656" y="5181931"/>
            <a:ext cx="568279" cy="358408"/>
          </a:xfrm>
          <a:prstGeom prst="leftBrace">
            <a:avLst>
              <a:gd name="adj1" fmla="val 10463"/>
              <a:gd name="adj2" fmla="val 52274"/>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596" name="Google Shape;596;p22"/>
          <p:cNvCxnSpPr/>
          <p:nvPr/>
        </p:nvCxnSpPr>
        <p:spPr>
          <a:xfrm>
            <a:off x="8127656" y="4304264"/>
            <a:ext cx="610761" cy="3978"/>
          </a:xfrm>
          <a:prstGeom prst="straightConnector1">
            <a:avLst/>
          </a:prstGeom>
          <a:noFill/>
          <a:ln w="9525" cap="flat" cmpd="sng">
            <a:solidFill>
              <a:srgbClr val="01350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2000"/>
                                        <p:tgtEl>
                                          <p:spTgt spid="572"/>
                                        </p:tgtEl>
                                      </p:cBhvr>
                                    </p:animEffect>
                                  </p:childTnLst>
                                </p:cTn>
                              </p:par>
                              <p:par>
                                <p:cTn id="8" presetID="10" presetClass="entr" presetSubtype="0" fill="hold" nodeType="withEffect">
                                  <p:stCondLst>
                                    <p:cond delay="0"/>
                                  </p:stCondLst>
                                  <p:childTnLst>
                                    <p:set>
                                      <p:cBhvr>
                                        <p:cTn id="9" dur="1" fill="hold">
                                          <p:stCondLst>
                                            <p:cond delay="0"/>
                                          </p:stCondLst>
                                        </p:cTn>
                                        <p:tgtEl>
                                          <p:spTgt spid="573"/>
                                        </p:tgtEl>
                                        <p:attrNameLst>
                                          <p:attrName>style.visibility</p:attrName>
                                        </p:attrNameLst>
                                      </p:cBhvr>
                                      <p:to>
                                        <p:strVal val="visible"/>
                                      </p:to>
                                    </p:set>
                                    <p:animEffect transition="in" filter="fade">
                                      <p:cBhvr>
                                        <p:cTn id="10" dur="2000"/>
                                        <p:tgtEl>
                                          <p:spTgt spid="573"/>
                                        </p:tgtEl>
                                      </p:cBhvr>
                                    </p:animEffect>
                                  </p:childTnLst>
                                </p:cTn>
                              </p:par>
                              <p:par>
                                <p:cTn id="11" presetID="10"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Effect transition="in" filter="fade">
                                      <p:cBhvr>
                                        <p:cTn id="13" dur="2000"/>
                                        <p:tgtEl>
                                          <p:spTgt spid="576"/>
                                        </p:tgtEl>
                                      </p:cBhvr>
                                    </p:animEffect>
                                  </p:childTnLst>
                                </p:cTn>
                              </p:par>
                              <p:par>
                                <p:cTn id="14" presetID="10" presetClass="entr" presetSubtype="0" fill="hold" nodeType="withEffect">
                                  <p:stCondLst>
                                    <p:cond delay="0"/>
                                  </p:stCondLst>
                                  <p:childTnLst>
                                    <p:set>
                                      <p:cBhvr>
                                        <p:cTn id="15" dur="1" fill="hold">
                                          <p:stCondLst>
                                            <p:cond delay="0"/>
                                          </p:stCondLst>
                                        </p:cTn>
                                        <p:tgtEl>
                                          <p:spTgt spid="590"/>
                                        </p:tgtEl>
                                        <p:attrNameLst>
                                          <p:attrName>style.visibility</p:attrName>
                                        </p:attrNameLst>
                                      </p:cBhvr>
                                      <p:to>
                                        <p:strVal val="visible"/>
                                      </p:to>
                                    </p:set>
                                    <p:animEffect transition="in" filter="fade">
                                      <p:cBhvr>
                                        <p:cTn id="16" dur="2000"/>
                                        <p:tgtEl>
                                          <p:spTgt spid="590"/>
                                        </p:tgtEl>
                                      </p:cBhvr>
                                    </p:animEffect>
                                  </p:childTnLst>
                                </p:cTn>
                              </p:par>
                              <p:par>
                                <p:cTn id="17" presetID="10" presetClass="entr" presetSubtype="0" fill="hold" nodeType="withEffect">
                                  <p:stCondLst>
                                    <p:cond delay="0"/>
                                  </p:stCondLst>
                                  <p:childTnLst>
                                    <p:set>
                                      <p:cBhvr>
                                        <p:cTn id="18" dur="1" fill="hold">
                                          <p:stCondLst>
                                            <p:cond delay="0"/>
                                          </p:stCondLst>
                                        </p:cTn>
                                        <p:tgtEl>
                                          <p:spTgt spid="591"/>
                                        </p:tgtEl>
                                        <p:attrNameLst>
                                          <p:attrName>style.visibility</p:attrName>
                                        </p:attrNameLst>
                                      </p:cBhvr>
                                      <p:to>
                                        <p:strVal val="visible"/>
                                      </p:to>
                                    </p:set>
                                    <p:animEffect transition="in" filter="fade">
                                      <p:cBhvr>
                                        <p:cTn id="19" dur="2000"/>
                                        <p:tgtEl>
                                          <p:spTgt spid="591"/>
                                        </p:tgtEl>
                                      </p:cBhvr>
                                    </p:animEffect>
                                  </p:childTnLst>
                                </p:cTn>
                              </p:par>
                              <p:par>
                                <p:cTn id="20" presetID="10" presetClass="entr" presetSubtype="0" fill="hold" nodeType="withEffect">
                                  <p:stCondLst>
                                    <p:cond delay="0"/>
                                  </p:stCondLst>
                                  <p:childTnLst>
                                    <p:set>
                                      <p:cBhvr>
                                        <p:cTn id="21" dur="1" fill="hold">
                                          <p:stCondLst>
                                            <p:cond delay="0"/>
                                          </p:stCondLst>
                                        </p:cTn>
                                        <p:tgtEl>
                                          <p:spTgt spid="592"/>
                                        </p:tgtEl>
                                        <p:attrNameLst>
                                          <p:attrName>style.visibility</p:attrName>
                                        </p:attrNameLst>
                                      </p:cBhvr>
                                      <p:to>
                                        <p:strVal val="visible"/>
                                      </p:to>
                                    </p:set>
                                    <p:animEffect transition="in" filter="fade">
                                      <p:cBhvr>
                                        <p:cTn id="22" dur="2000"/>
                                        <p:tgtEl>
                                          <p:spTgt spid="592"/>
                                        </p:tgtEl>
                                      </p:cBhvr>
                                    </p:animEffect>
                                  </p:childTnLst>
                                </p:cTn>
                              </p:par>
                              <p:par>
                                <p:cTn id="23" presetID="10" presetClass="entr" presetSubtype="0" fill="hold" nodeType="withEffect">
                                  <p:stCondLst>
                                    <p:cond delay="0"/>
                                  </p:stCondLst>
                                  <p:childTnLst>
                                    <p:set>
                                      <p:cBhvr>
                                        <p:cTn id="24" dur="1" fill="hold">
                                          <p:stCondLst>
                                            <p:cond delay="0"/>
                                          </p:stCondLst>
                                        </p:cTn>
                                        <p:tgtEl>
                                          <p:spTgt spid="581"/>
                                        </p:tgtEl>
                                        <p:attrNameLst>
                                          <p:attrName>style.visibility</p:attrName>
                                        </p:attrNameLst>
                                      </p:cBhvr>
                                      <p:to>
                                        <p:strVal val="visible"/>
                                      </p:to>
                                    </p:set>
                                    <p:animEffect transition="in" filter="fade">
                                      <p:cBhvr>
                                        <p:cTn id="25" dur="2000"/>
                                        <p:tgtEl>
                                          <p:spTgt spid="581"/>
                                        </p:tgtEl>
                                      </p:cBhvr>
                                    </p:animEffect>
                                  </p:childTnLst>
                                </p:cTn>
                              </p:par>
                              <p:par>
                                <p:cTn id="26" presetID="10" presetClass="entr" presetSubtype="0" fill="hold" nodeType="withEffect">
                                  <p:stCondLst>
                                    <p:cond delay="0"/>
                                  </p:stCondLst>
                                  <p:childTnLst>
                                    <p:set>
                                      <p:cBhvr>
                                        <p:cTn id="27" dur="1" fill="hold">
                                          <p:stCondLst>
                                            <p:cond delay="0"/>
                                          </p:stCondLst>
                                        </p:cTn>
                                        <p:tgtEl>
                                          <p:spTgt spid="582"/>
                                        </p:tgtEl>
                                        <p:attrNameLst>
                                          <p:attrName>style.visibility</p:attrName>
                                        </p:attrNameLst>
                                      </p:cBhvr>
                                      <p:to>
                                        <p:strVal val="visible"/>
                                      </p:to>
                                    </p:set>
                                    <p:animEffect transition="in" filter="fade">
                                      <p:cBhvr>
                                        <p:cTn id="28" dur="2000"/>
                                        <p:tgtEl>
                                          <p:spTgt spid="582"/>
                                        </p:tgtEl>
                                      </p:cBhvr>
                                    </p:animEffect>
                                  </p:childTnLst>
                                </p:cTn>
                              </p:par>
                              <p:par>
                                <p:cTn id="29" presetID="10" presetClass="entr" presetSubtype="0" fill="hold" nodeType="withEffect">
                                  <p:stCondLst>
                                    <p:cond delay="0"/>
                                  </p:stCondLst>
                                  <p:childTnLst>
                                    <p:set>
                                      <p:cBhvr>
                                        <p:cTn id="30" dur="1" fill="hold">
                                          <p:stCondLst>
                                            <p:cond delay="0"/>
                                          </p:stCondLst>
                                        </p:cTn>
                                        <p:tgtEl>
                                          <p:spTgt spid="585"/>
                                        </p:tgtEl>
                                        <p:attrNameLst>
                                          <p:attrName>style.visibility</p:attrName>
                                        </p:attrNameLst>
                                      </p:cBhvr>
                                      <p:to>
                                        <p:strVal val="visible"/>
                                      </p:to>
                                    </p:set>
                                    <p:animEffect transition="in" filter="fade">
                                      <p:cBhvr>
                                        <p:cTn id="31" dur="2000"/>
                                        <p:tgtEl>
                                          <p:spTgt spid="585"/>
                                        </p:tgtEl>
                                      </p:cBhvr>
                                    </p:animEffect>
                                  </p:childTnLst>
                                </p:cTn>
                              </p:par>
                              <p:par>
                                <p:cTn id="32" presetID="10" presetClass="entr" presetSubtype="0" fill="hold" nodeType="withEffect">
                                  <p:stCondLst>
                                    <p:cond delay="0"/>
                                  </p:stCondLst>
                                  <p:childTnLst>
                                    <p:set>
                                      <p:cBhvr>
                                        <p:cTn id="33" dur="1" fill="hold">
                                          <p:stCondLst>
                                            <p:cond delay="0"/>
                                          </p:stCondLst>
                                        </p:cTn>
                                        <p:tgtEl>
                                          <p:spTgt spid="588"/>
                                        </p:tgtEl>
                                        <p:attrNameLst>
                                          <p:attrName>style.visibility</p:attrName>
                                        </p:attrNameLst>
                                      </p:cBhvr>
                                      <p:to>
                                        <p:strVal val="visible"/>
                                      </p:to>
                                    </p:set>
                                    <p:animEffect transition="in" filter="fade">
                                      <p:cBhvr>
                                        <p:cTn id="34" dur="2000"/>
                                        <p:tgtEl>
                                          <p:spTgt spid="588"/>
                                        </p:tgtEl>
                                      </p:cBhvr>
                                    </p:animEffect>
                                  </p:childTnLst>
                                </p:cTn>
                              </p:par>
                              <p:par>
                                <p:cTn id="35" presetID="10" presetClass="entr" presetSubtype="0" fill="hold" nodeType="withEffect">
                                  <p:stCondLst>
                                    <p:cond delay="0"/>
                                  </p:stCondLst>
                                  <p:childTnLst>
                                    <p:set>
                                      <p:cBhvr>
                                        <p:cTn id="36" dur="1" fill="hold">
                                          <p:stCondLst>
                                            <p:cond delay="0"/>
                                          </p:stCondLst>
                                        </p:cTn>
                                        <p:tgtEl>
                                          <p:spTgt spid="593"/>
                                        </p:tgtEl>
                                        <p:attrNameLst>
                                          <p:attrName>style.visibility</p:attrName>
                                        </p:attrNameLst>
                                      </p:cBhvr>
                                      <p:to>
                                        <p:strVal val="visible"/>
                                      </p:to>
                                    </p:set>
                                    <p:animEffect transition="in" filter="fade">
                                      <p:cBhvr>
                                        <p:cTn id="37" dur="2000"/>
                                        <p:tgtEl>
                                          <p:spTgt spid="593"/>
                                        </p:tgtEl>
                                      </p:cBhvr>
                                    </p:animEffect>
                                  </p:childTnLst>
                                </p:cTn>
                              </p:par>
                              <p:par>
                                <p:cTn id="38" presetID="10" presetClass="entr" presetSubtype="0" fill="hold" nodeType="withEffect">
                                  <p:stCondLst>
                                    <p:cond delay="0"/>
                                  </p:stCondLst>
                                  <p:childTnLst>
                                    <p:set>
                                      <p:cBhvr>
                                        <p:cTn id="39" dur="1" fill="hold">
                                          <p:stCondLst>
                                            <p:cond delay="0"/>
                                          </p:stCondLst>
                                        </p:cTn>
                                        <p:tgtEl>
                                          <p:spTgt spid="594"/>
                                        </p:tgtEl>
                                        <p:attrNameLst>
                                          <p:attrName>style.visibility</p:attrName>
                                        </p:attrNameLst>
                                      </p:cBhvr>
                                      <p:to>
                                        <p:strVal val="visible"/>
                                      </p:to>
                                    </p:set>
                                    <p:animEffect transition="in" filter="fade">
                                      <p:cBhvr>
                                        <p:cTn id="40" dur="2000"/>
                                        <p:tgtEl>
                                          <p:spTgt spid="594"/>
                                        </p:tgtEl>
                                      </p:cBhvr>
                                    </p:animEffect>
                                  </p:childTnLst>
                                </p:cTn>
                              </p:par>
                              <p:par>
                                <p:cTn id="41" presetID="10" presetClass="entr" presetSubtype="0" fill="hold" nodeType="withEffect">
                                  <p:stCondLst>
                                    <p:cond delay="0"/>
                                  </p:stCondLst>
                                  <p:childTnLst>
                                    <p:set>
                                      <p:cBhvr>
                                        <p:cTn id="42" dur="1" fill="hold">
                                          <p:stCondLst>
                                            <p:cond delay="0"/>
                                          </p:stCondLst>
                                        </p:cTn>
                                        <p:tgtEl>
                                          <p:spTgt spid="595"/>
                                        </p:tgtEl>
                                        <p:attrNameLst>
                                          <p:attrName>style.visibility</p:attrName>
                                        </p:attrNameLst>
                                      </p:cBhvr>
                                      <p:to>
                                        <p:strVal val="visible"/>
                                      </p:to>
                                    </p:set>
                                    <p:animEffect transition="in" filter="fade">
                                      <p:cBhvr>
                                        <p:cTn id="43" dur="2000"/>
                                        <p:tgtEl>
                                          <p:spTgt spid="595"/>
                                        </p:tgtEl>
                                      </p:cBhvr>
                                    </p:animEffect>
                                  </p:childTnLst>
                                </p:cTn>
                              </p:par>
                              <p:par>
                                <p:cTn id="44" presetID="10" presetClass="entr" presetSubtype="0" fill="hold" nodeType="withEffect">
                                  <p:stCondLst>
                                    <p:cond delay="0"/>
                                  </p:stCondLst>
                                  <p:childTnLst>
                                    <p:set>
                                      <p:cBhvr>
                                        <p:cTn id="45" dur="1" fill="hold">
                                          <p:stCondLst>
                                            <p:cond delay="0"/>
                                          </p:stCondLst>
                                        </p:cTn>
                                        <p:tgtEl>
                                          <p:spTgt spid="596"/>
                                        </p:tgtEl>
                                        <p:attrNameLst>
                                          <p:attrName>style.visibility</p:attrName>
                                        </p:attrNameLst>
                                      </p:cBhvr>
                                      <p:to>
                                        <p:strVal val="visible"/>
                                      </p:to>
                                    </p:set>
                                    <p:animEffect transition="in" filter="fade">
                                      <p:cBhvr>
                                        <p:cTn id="46" dur="20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cxnSp>
        <p:nvCxnSpPr>
          <p:cNvPr id="602" name="Google Shape;602;p23"/>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603" name="Google Shape;603;p23"/>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604" name="Google Shape;604;p23"/>
          <p:cNvSpPr txBox="1"/>
          <p:nvPr/>
        </p:nvSpPr>
        <p:spPr>
          <a:xfrm>
            <a:off x="4119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風險管理內涵</a:t>
            </a:r>
            <a:endParaRPr/>
          </a:p>
        </p:txBody>
      </p:sp>
      <p:sp>
        <p:nvSpPr>
          <p:cNvPr id="605" name="Google Shape;605;p23"/>
          <p:cNvSpPr txBox="1"/>
          <p:nvPr/>
        </p:nvSpPr>
        <p:spPr>
          <a:xfrm>
            <a:off x="6369146" y="6083740"/>
            <a:ext cx="4516477" cy="7785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27頁        本研究整理</a:t>
            </a:r>
            <a:endParaRPr sz="18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表2-3- 3 民宿經營風險管理及關鍵成功因素</a:t>
            </a:r>
            <a:endParaRPr/>
          </a:p>
        </p:txBody>
      </p:sp>
      <p:graphicFrame>
        <p:nvGraphicFramePr>
          <p:cNvPr id="606" name="Google Shape;606;p23"/>
          <p:cNvGraphicFramePr/>
          <p:nvPr/>
        </p:nvGraphicFramePr>
        <p:xfrm>
          <a:off x="3223416" y="123242"/>
          <a:ext cx="6909400" cy="5947675"/>
        </p:xfrm>
        <a:graphic>
          <a:graphicData uri="http://schemas.openxmlformats.org/drawingml/2006/table">
            <a:tbl>
              <a:tblPr>
                <a:noFill/>
                <a:tableStyleId>{5FE0297B-DF32-4EFB-8243-CB14C00D18DF}</a:tableStyleId>
              </a:tblPr>
              <a:tblGrid>
                <a:gridCol w="715600">
                  <a:extLst>
                    <a:ext uri="{9D8B030D-6E8A-4147-A177-3AD203B41FA5}">
                      <a16:colId xmlns:a16="http://schemas.microsoft.com/office/drawing/2014/main" val="20000"/>
                    </a:ext>
                  </a:extLst>
                </a:gridCol>
                <a:gridCol w="131825">
                  <a:extLst>
                    <a:ext uri="{9D8B030D-6E8A-4147-A177-3AD203B41FA5}">
                      <a16:colId xmlns:a16="http://schemas.microsoft.com/office/drawing/2014/main" val="20001"/>
                    </a:ext>
                  </a:extLst>
                </a:gridCol>
                <a:gridCol w="244825">
                  <a:extLst>
                    <a:ext uri="{9D8B030D-6E8A-4147-A177-3AD203B41FA5}">
                      <a16:colId xmlns:a16="http://schemas.microsoft.com/office/drawing/2014/main" val="20002"/>
                    </a:ext>
                  </a:extLst>
                </a:gridCol>
                <a:gridCol w="451975">
                  <a:extLst>
                    <a:ext uri="{9D8B030D-6E8A-4147-A177-3AD203B41FA5}">
                      <a16:colId xmlns:a16="http://schemas.microsoft.com/office/drawing/2014/main" val="20003"/>
                    </a:ext>
                  </a:extLst>
                </a:gridCol>
                <a:gridCol w="460675">
                  <a:extLst>
                    <a:ext uri="{9D8B030D-6E8A-4147-A177-3AD203B41FA5}">
                      <a16:colId xmlns:a16="http://schemas.microsoft.com/office/drawing/2014/main" val="20004"/>
                    </a:ext>
                  </a:extLst>
                </a:gridCol>
                <a:gridCol w="1018875">
                  <a:extLst>
                    <a:ext uri="{9D8B030D-6E8A-4147-A177-3AD203B41FA5}">
                      <a16:colId xmlns:a16="http://schemas.microsoft.com/office/drawing/2014/main" val="20005"/>
                    </a:ext>
                  </a:extLst>
                </a:gridCol>
                <a:gridCol w="837875">
                  <a:extLst>
                    <a:ext uri="{9D8B030D-6E8A-4147-A177-3AD203B41FA5}">
                      <a16:colId xmlns:a16="http://schemas.microsoft.com/office/drawing/2014/main" val="20006"/>
                    </a:ext>
                  </a:extLst>
                </a:gridCol>
                <a:gridCol w="139750">
                  <a:extLst>
                    <a:ext uri="{9D8B030D-6E8A-4147-A177-3AD203B41FA5}">
                      <a16:colId xmlns:a16="http://schemas.microsoft.com/office/drawing/2014/main" val="20007"/>
                    </a:ext>
                  </a:extLst>
                </a:gridCol>
                <a:gridCol w="637375">
                  <a:extLst>
                    <a:ext uri="{9D8B030D-6E8A-4147-A177-3AD203B41FA5}">
                      <a16:colId xmlns:a16="http://schemas.microsoft.com/office/drawing/2014/main" val="20008"/>
                    </a:ext>
                  </a:extLst>
                </a:gridCol>
                <a:gridCol w="415250">
                  <a:extLst>
                    <a:ext uri="{9D8B030D-6E8A-4147-A177-3AD203B41FA5}">
                      <a16:colId xmlns:a16="http://schemas.microsoft.com/office/drawing/2014/main" val="20009"/>
                    </a:ext>
                  </a:extLst>
                </a:gridCol>
                <a:gridCol w="361225">
                  <a:extLst>
                    <a:ext uri="{9D8B030D-6E8A-4147-A177-3AD203B41FA5}">
                      <a16:colId xmlns:a16="http://schemas.microsoft.com/office/drawing/2014/main" val="20010"/>
                    </a:ext>
                  </a:extLst>
                </a:gridCol>
                <a:gridCol w="311300">
                  <a:extLst>
                    <a:ext uri="{9D8B030D-6E8A-4147-A177-3AD203B41FA5}">
                      <a16:colId xmlns:a16="http://schemas.microsoft.com/office/drawing/2014/main" val="20011"/>
                    </a:ext>
                  </a:extLst>
                </a:gridCol>
                <a:gridCol w="443875">
                  <a:extLst>
                    <a:ext uri="{9D8B030D-6E8A-4147-A177-3AD203B41FA5}">
                      <a16:colId xmlns:a16="http://schemas.microsoft.com/office/drawing/2014/main" val="20012"/>
                    </a:ext>
                  </a:extLst>
                </a:gridCol>
                <a:gridCol w="738975">
                  <a:extLst>
                    <a:ext uri="{9D8B030D-6E8A-4147-A177-3AD203B41FA5}">
                      <a16:colId xmlns:a16="http://schemas.microsoft.com/office/drawing/2014/main" val="20013"/>
                    </a:ext>
                  </a:extLst>
                </a:gridCol>
              </a:tblGrid>
              <a:tr h="266975">
                <a:tc gridSpan="5">
                  <a:txBody>
                    <a:bodyPr/>
                    <a:lstStyle/>
                    <a:p>
                      <a:pPr marL="0" marR="0" lvl="0" indent="0" algn="ctr" rtl="0">
                        <a:spcBef>
                          <a:spcPts val="0"/>
                        </a:spcBef>
                        <a:spcAft>
                          <a:spcPts val="0"/>
                        </a:spcAft>
                        <a:buNone/>
                      </a:pPr>
                      <a:r>
                        <a:rPr lang="zh-TW" sz="1600" u="none" strike="noStrike" cap="none">
                          <a:latin typeface="Times New Roman"/>
                          <a:ea typeface="Times New Roman"/>
                          <a:cs typeface="Times New Roman"/>
                          <a:sym typeface="Times New Roman"/>
                        </a:rPr>
                        <a:t>靜態風險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u="none" strike="noStrike" cap="none">
                          <a:latin typeface="Times New Roman"/>
                          <a:ea typeface="Times New Roman"/>
                          <a:cs typeface="Times New Roman"/>
                          <a:sym typeface="Times New Roman"/>
                        </a:rPr>
                        <a:t>自然風險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l" rtl="0">
                        <a:spcBef>
                          <a:spcPts val="0"/>
                        </a:spcBef>
                        <a:spcAft>
                          <a:spcPts val="0"/>
                        </a:spcAft>
                        <a:buNone/>
                      </a:pPr>
                      <a:r>
                        <a:rPr lang="zh-TW" sz="1600" u="none" strike="noStrike" cap="none">
                          <a:latin typeface="Times New Roman"/>
                          <a:ea typeface="Times New Roman"/>
                          <a:cs typeface="Times New Roman"/>
                          <a:sym typeface="Times New Roman"/>
                        </a:rPr>
                        <a:t> </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266975">
                <a:tc rowSpan="5"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純</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損</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5" hMerge="1">
                  <a:txBody>
                    <a:bodyPr/>
                    <a:lstStyle/>
                    <a:p>
                      <a:endParaRPr lang="zh-TW"/>
                    </a:p>
                  </a:txBody>
                  <a:tcPr/>
                </a:tc>
                <a:tc rowSpan="5"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基</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本</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5" hMerge="1">
                  <a:txBody>
                    <a:bodyPr/>
                    <a:lstStyle/>
                    <a:p>
                      <a:endParaRPr lang="zh-TW"/>
                    </a:p>
                  </a:txBody>
                  <a:tcPr/>
                </a:tc>
                <a:tc rowSpan="5">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不</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可</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管</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理</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ctr" rtl="0">
                        <a:spcBef>
                          <a:spcPts val="0"/>
                        </a:spcBef>
                        <a:spcAft>
                          <a:spcPts val="0"/>
                        </a:spcAft>
                        <a:buNone/>
                      </a:pPr>
                      <a:r>
                        <a:rPr lang="zh-TW" sz="1600" b="1">
                          <a:solidFill>
                            <a:srgbClr val="FF0000"/>
                          </a:solidFill>
                          <a:latin typeface="Times New Roman"/>
                          <a:ea typeface="Times New Roman"/>
                          <a:cs typeface="Times New Roman"/>
                          <a:sym typeface="Times New Roman"/>
                        </a:rPr>
                        <a:t>自然風險</a:t>
                      </a:r>
                      <a:endParaRPr sz="16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洪水</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地震</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hMerge="1">
                  <a:txBody>
                    <a:bodyPr/>
                    <a:lstStyle/>
                    <a:p>
                      <a:endParaRPr lang="zh-TW"/>
                    </a:p>
                  </a:txBody>
                  <a:tcPr/>
                </a:tc>
                <a:tc hMerge="1">
                  <a:txBody>
                    <a:bodyPr/>
                    <a:lstStyle/>
                    <a:p>
                      <a:endParaRPr lang="zh-TW"/>
                    </a:p>
                  </a:txBody>
                  <a:tcPr/>
                </a:tc>
                <a:tc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hMerge="1">
                  <a:txBody>
                    <a:bodyPr/>
                    <a:lstStyle/>
                    <a:p>
                      <a:endParaRPr lang="zh-TW"/>
                    </a:p>
                  </a:txBody>
                  <a:tcPr/>
                </a:tc>
                <a:extLst>
                  <a:ext uri="{0D108BD9-81ED-4DB2-BD59-A6C34878D82A}">
                    <a16:rowId xmlns:a16="http://schemas.microsoft.com/office/drawing/2014/main" val="10001"/>
                  </a:ext>
                </a:extLst>
              </a:tr>
              <a:tr h="266975">
                <a:tc gridSpan="2" vMerge="1">
                  <a:txBody>
                    <a:bodyPr/>
                    <a:lstStyle/>
                    <a:p>
                      <a:endParaRPr lang="zh-TW"/>
                    </a:p>
                  </a:txBody>
                  <a:tcPr/>
                </a:tc>
                <a:tc hMerge="1"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瘟疫</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氣候</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extLst>
                  <a:ext uri="{0D108BD9-81ED-4DB2-BD59-A6C34878D82A}">
                    <a16:rowId xmlns:a16="http://schemas.microsoft.com/office/drawing/2014/main" val="10002"/>
                  </a:ext>
                </a:extLst>
              </a:tr>
              <a:tr h="266975">
                <a:tc gridSpan="2" vMerge="1">
                  <a:txBody>
                    <a:bodyPr/>
                    <a:lstStyle/>
                    <a:p>
                      <a:endParaRPr lang="zh-TW"/>
                    </a:p>
                  </a:txBody>
                  <a:tcPr/>
                </a:tc>
                <a:tc hMerge="1"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gridSpan="9">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3"/>
                  </a:ext>
                </a:extLst>
              </a:tr>
              <a:tr h="266975">
                <a:tc gridSpan="2" vMerge="1">
                  <a:txBody>
                    <a:bodyPr/>
                    <a:lstStyle/>
                    <a:p>
                      <a:endParaRPr lang="zh-TW"/>
                    </a:p>
                  </a:txBody>
                  <a:tcPr/>
                </a:tc>
                <a:tc hMerge="1"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rowSpan="2">
                  <a:txBody>
                    <a:bodyPr/>
                    <a:lstStyle/>
                    <a:p>
                      <a:pPr marL="0" marR="0" lvl="0" indent="0" algn="ctr" rtl="0">
                        <a:spcBef>
                          <a:spcPts val="0"/>
                        </a:spcBef>
                        <a:spcAft>
                          <a:spcPts val="0"/>
                        </a:spcAft>
                        <a:buNone/>
                      </a:pPr>
                      <a:r>
                        <a:rPr lang="zh-TW" sz="1600" b="1">
                          <a:solidFill>
                            <a:schemeClr val="dk1"/>
                          </a:solidFill>
                          <a:latin typeface="Times New Roman"/>
                          <a:ea typeface="Times New Roman"/>
                          <a:cs typeface="Times New Roman"/>
                          <a:sym typeface="Times New Roman"/>
                        </a:rPr>
                        <a:t>社會風險</a:t>
                      </a:r>
                      <a:endParaRPr sz="1600">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a:solidFill>
                            <a:schemeClr val="dk1"/>
                          </a:solidFill>
                          <a:latin typeface="Times New Roman"/>
                          <a:ea typeface="Times New Roman"/>
                          <a:cs typeface="Times New Roman"/>
                          <a:sym typeface="Times New Roman"/>
                        </a:rPr>
                        <a:t>暴力</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chemeClr val="dk1"/>
                          </a:solidFill>
                          <a:latin typeface="Times New Roman"/>
                          <a:ea typeface="Times New Roman"/>
                          <a:cs typeface="Times New Roman"/>
                          <a:sym typeface="Times New Roman"/>
                        </a:rPr>
                        <a:t>搶劫</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ctr" rtl="0">
                        <a:spcBef>
                          <a:spcPts val="0"/>
                        </a:spcBef>
                        <a:spcAft>
                          <a:spcPts val="0"/>
                        </a:spcAft>
                        <a:buNone/>
                      </a:pPr>
                      <a:r>
                        <a:rPr lang="zh-TW" sz="1600">
                          <a:solidFill>
                            <a:schemeClr val="dk1"/>
                          </a:solidFill>
                          <a:latin typeface="Times New Roman"/>
                          <a:ea typeface="Times New Roman"/>
                          <a:cs typeface="Times New Roman"/>
                          <a:sym typeface="Times New Roman"/>
                        </a:rPr>
                        <a:t>恐嚇</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4"/>
                  </a:ext>
                </a:extLst>
              </a:tr>
              <a:tr h="875275">
                <a:tc gridSpan="2" vMerge="1">
                  <a:txBody>
                    <a:bodyPr/>
                    <a:lstStyle/>
                    <a:p>
                      <a:endParaRPr lang="zh-TW"/>
                    </a:p>
                  </a:txBody>
                  <a:tcPr/>
                </a:tc>
                <a:tc hMerge="1"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1600">
                          <a:solidFill>
                            <a:schemeClr val="dk1"/>
                          </a:solidFill>
                          <a:latin typeface="Times New Roman"/>
                          <a:ea typeface="Times New Roman"/>
                          <a:cs typeface="Times New Roman"/>
                          <a:sym typeface="Times New Roman"/>
                        </a:rPr>
                        <a:t>竊盜</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chemeClr val="dk1"/>
                          </a:solidFill>
                          <a:latin typeface="Times New Roman"/>
                          <a:ea typeface="Times New Roman"/>
                          <a:cs typeface="Times New Roman"/>
                          <a:sym typeface="Times New Roman"/>
                        </a:rPr>
                        <a:t>政策</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5"/>
                  </a:ext>
                </a:extLst>
              </a:tr>
              <a:tr h="266975">
                <a:tc gridSpan="14">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6"/>
                  </a:ext>
                </a:extLst>
              </a:tr>
              <a:tr h="533925">
                <a:tc rowSpan="8">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動</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態</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投</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機</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hMerge="1">
                  <a:txBody>
                    <a:bodyPr/>
                    <a:lstStyle/>
                    <a:p>
                      <a:endParaRPr lang="zh-TW"/>
                    </a:p>
                  </a:txBody>
                  <a:tcPr/>
                </a:tc>
                <a:tc rowSpan="8">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單</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8">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可</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管</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理</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風</a:t>
                      </a:r>
                      <a:endParaRPr/>
                    </a:p>
                    <a:p>
                      <a:pPr marL="0" marR="0" lvl="0" indent="0" algn="ctr" rtl="0">
                        <a:spcBef>
                          <a:spcPts val="0"/>
                        </a:spcBef>
                        <a:spcAft>
                          <a:spcPts val="0"/>
                        </a:spcAft>
                        <a:buNone/>
                      </a:pPr>
                      <a:r>
                        <a:rPr lang="zh-TW" sz="1600">
                          <a:latin typeface="Times New Roman"/>
                          <a:ea typeface="Times New Roman"/>
                          <a:cs typeface="Times New Roman"/>
                          <a:sym typeface="Times New Roman"/>
                        </a:rPr>
                        <a:t>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ctr" rtl="0">
                        <a:spcBef>
                          <a:spcPts val="0"/>
                        </a:spcBef>
                        <a:spcAft>
                          <a:spcPts val="0"/>
                        </a:spcAft>
                        <a:buNone/>
                      </a:pPr>
                      <a:r>
                        <a:rPr lang="zh-TW" sz="1600" b="1">
                          <a:solidFill>
                            <a:srgbClr val="FF0000"/>
                          </a:solidFill>
                          <a:latin typeface="Times New Roman"/>
                          <a:ea typeface="Times New Roman"/>
                          <a:cs typeface="Times New Roman"/>
                          <a:sym typeface="Times New Roman"/>
                        </a:rPr>
                        <a:t>財務風險</a:t>
                      </a:r>
                      <a:endParaRPr sz="160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(經濟風險)</a:t>
                      </a:r>
                      <a:endParaRPr sz="16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收入</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支出</a:t>
                      </a:r>
                      <a:endParaRPr sz="1800">
                        <a:solidFill>
                          <a:srgbClr val="FF0000"/>
                        </a:solidFil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成本</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修繕</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6697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gridSpan="2">
                  <a:txBody>
                    <a:bodyPr/>
                    <a:lstStyle/>
                    <a:p>
                      <a:pPr marL="0" marR="0" lvl="0" indent="0" algn="l" rtl="0">
                        <a:spcBef>
                          <a:spcPts val="0"/>
                        </a:spcBef>
                        <a:spcAft>
                          <a:spcPts val="0"/>
                        </a:spcAft>
                        <a:buNone/>
                      </a:pPr>
                      <a:r>
                        <a:rPr lang="zh-TW" sz="1600">
                          <a:solidFill>
                            <a:srgbClr val="FF0000"/>
                          </a:solidFill>
                          <a:latin typeface="Times New Roman"/>
                          <a:ea typeface="Times New Roman"/>
                          <a:cs typeface="Times New Roman"/>
                          <a:sym typeface="Times New Roman"/>
                        </a:rPr>
                        <a:t>資金</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solidFill>
                            <a:srgbClr val="FF0000"/>
                          </a:solidFill>
                          <a:latin typeface="Times New Roman"/>
                          <a:ea typeface="Times New Roman"/>
                          <a:cs typeface="Times New Roman"/>
                          <a:sym typeface="Times New Roman"/>
                        </a:rPr>
                        <a:t>租金</a:t>
                      </a:r>
                      <a:endParaRPr sz="1800">
                        <a:solidFill>
                          <a:srgbClr val="FF0000"/>
                        </a:solidFil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l" rtl="0">
                        <a:spcBef>
                          <a:spcPts val="0"/>
                        </a:spcBef>
                        <a:spcAft>
                          <a:spcPts val="0"/>
                        </a:spcAft>
                        <a:buNone/>
                      </a:pPr>
                      <a:r>
                        <a:rPr lang="zh-TW" sz="1600">
                          <a:solidFill>
                            <a:srgbClr val="FF0000"/>
                          </a:solidFill>
                          <a:latin typeface="Times New Roman"/>
                          <a:ea typeface="Times New Roman"/>
                          <a:cs typeface="Times New Roman"/>
                          <a:sym typeface="Times New Roman"/>
                        </a:rPr>
                        <a:t>投資</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 </a:t>
                      </a:r>
                      <a:endParaRPr sz="16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53392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rowSpan="2">
                  <a:txBody>
                    <a:bodyPr/>
                    <a:lstStyle/>
                    <a:p>
                      <a:pPr marL="0" marR="0" lvl="0" indent="0" algn="ctr" rtl="0">
                        <a:spcBef>
                          <a:spcPts val="0"/>
                        </a:spcBef>
                        <a:spcAft>
                          <a:spcPts val="0"/>
                        </a:spcAft>
                        <a:buNone/>
                      </a:pPr>
                      <a:r>
                        <a:rPr lang="zh-TW" sz="1600" b="1">
                          <a:latin typeface="Times New Roman"/>
                          <a:ea typeface="Times New Roman"/>
                          <a:cs typeface="Times New Roman"/>
                          <a:sym typeface="Times New Roman"/>
                        </a:rPr>
                        <a:t>管理風險</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營運成本</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策略聯盟</a:t>
                      </a:r>
                      <a:endParaRPr sz="18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住宿品質</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3392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gridSpan="2">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品牌形象</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經營能力</a:t>
                      </a:r>
                      <a:endParaRPr sz="18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顧客維護</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697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rowSpan="2">
                  <a:txBody>
                    <a:bodyPr/>
                    <a:lstStyle/>
                    <a:p>
                      <a:pPr marL="0" marR="0" lvl="0" indent="0" algn="ctr" rtl="0">
                        <a:spcBef>
                          <a:spcPts val="0"/>
                        </a:spcBef>
                        <a:spcAft>
                          <a:spcPts val="0"/>
                        </a:spcAft>
                        <a:buNone/>
                      </a:pPr>
                      <a:r>
                        <a:rPr lang="zh-TW" sz="1600" b="1">
                          <a:latin typeface="Times New Roman"/>
                          <a:ea typeface="Times New Roman"/>
                          <a:cs typeface="Times New Roman"/>
                          <a:sym typeface="Times New Roman"/>
                        </a:rPr>
                        <a:t>市場風險</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宣傳</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行銷</a:t>
                      </a:r>
                      <a:endParaRPr sz="18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定價</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697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策略</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通路</a:t>
                      </a:r>
                      <a:endParaRPr sz="18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l" rtl="0">
                        <a:spcBef>
                          <a:spcPts val="0"/>
                        </a:spcBef>
                        <a:spcAft>
                          <a:spcPts val="0"/>
                        </a:spcAft>
                        <a:buNone/>
                      </a:pPr>
                      <a:r>
                        <a:rPr lang="zh-TW" sz="1600">
                          <a:latin typeface="Times New Roman"/>
                          <a:ea typeface="Times New Roman"/>
                          <a:cs typeface="Times New Roman"/>
                          <a:sym typeface="Times New Roman"/>
                        </a:rPr>
                        <a:t>評價</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53392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1600" b="1">
                          <a:solidFill>
                            <a:srgbClr val="FF0000"/>
                          </a:solidFill>
                          <a:latin typeface="Times New Roman"/>
                          <a:ea typeface="Times New Roman"/>
                          <a:cs typeface="Times New Roman"/>
                          <a:sym typeface="Times New Roman"/>
                        </a:rPr>
                        <a:t>安全風險</a:t>
                      </a:r>
                      <a:endParaRPr sz="16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火災</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食安</a:t>
                      </a:r>
                      <a:endParaRPr sz="1800">
                        <a:solidFill>
                          <a:srgbClr val="FF0000"/>
                        </a:solidFil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住宿</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環境</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533925">
                <a:tc v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1600" b="1">
                          <a:solidFill>
                            <a:srgbClr val="FF0000"/>
                          </a:solidFill>
                          <a:latin typeface="Times New Roman"/>
                          <a:ea typeface="Times New Roman"/>
                          <a:cs typeface="Times New Roman"/>
                          <a:sym typeface="Times New Roman"/>
                        </a:rPr>
                        <a:t>人力風險</a:t>
                      </a:r>
                      <a:endParaRPr sz="16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人員培訓</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2">
                  <a:txBody>
                    <a:bodyPr/>
                    <a:lstStyle/>
                    <a:p>
                      <a:pPr marL="0" marR="0" lvl="0" indent="0" algn="l" rtl="0">
                        <a:spcBef>
                          <a:spcPts val="0"/>
                        </a:spcBef>
                        <a:spcAft>
                          <a:spcPts val="0"/>
                        </a:spcAft>
                        <a:buNone/>
                      </a:pPr>
                      <a:r>
                        <a:rPr lang="zh-TW" sz="1600">
                          <a:solidFill>
                            <a:srgbClr val="FF0000"/>
                          </a:solidFill>
                          <a:latin typeface="Times New Roman"/>
                          <a:ea typeface="Times New Roman"/>
                          <a:cs typeface="Times New Roman"/>
                          <a:sym typeface="Times New Roman"/>
                        </a:rPr>
                        <a:t>服務品質</a:t>
                      </a:r>
                      <a:endParaRPr sz="1800">
                        <a:solidFill>
                          <a:srgbClr val="FF0000"/>
                        </a:solidFil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gridSpan="3">
                  <a:txBody>
                    <a:bodyPr/>
                    <a:lstStyle/>
                    <a:p>
                      <a:pPr marL="0" marR="0" lvl="0" indent="0" algn="ctr" rtl="0">
                        <a:spcBef>
                          <a:spcPts val="0"/>
                        </a:spcBef>
                        <a:spcAft>
                          <a:spcPts val="0"/>
                        </a:spcAft>
                        <a:buNone/>
                      </a:pPr>
                      <a:r>
                        <a:rPr lang="zh-TW" sz="1600">
                          <a:solidFill>
                            <a:srgbClr val="FF0000"/>
                          </a:solidFill>
                          <a:latin typeface="Times New Roman"/>
                          <a:ea typeface="Times New Roman"/>
                          <a:cs typeface="Times New Roman"/>
                          <a:sym typeface="Times New Roman"/>
                        </a:rPr>
                        <a:t>身心狀況</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l" rtl="0">
                        <a:spcBef>
                          <a:spcPts val="0"/>
                        </a:spcBef>
                        <a:spcAft>
                          <a:spcPts val="0"/>
                        </a:spcAft>
                        <a:buNone/>
                      </a:pPr>
                      <a:r>
                        <a:rPr lang="zh-TW" sz="1100">
                          <a:solidFill>
                            <a:srgbClr val="FF0000"/>
                          </a:solidFill>
                          <a:latin typeface="Times New Roman"/>
                          <a:ea typeface="Times New Roman"/>
                          <a:cs typeface="Times New Roman"/>
                          <a:sym typeface="Times New Roman"/>
                        </a:rPr>
                        <a:t>人手不足 </a:t>
                      </a:r>
                      <a:endParaRPr sz="1100">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607" name="Google Shape;607;p23"/>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13</a:t>
            </a:r>
            <a:endParaRPr sz="1800">
              <a:solidFill>
                <a:schemeClr val="dk1"/>
              </a:solidFill>
              <a:latin typeface="Calibri"/>
              <a:ea typeface="Calibri"/>
              <a:cs typeface="Calibri"/>
              <a:sym typeface="Calibri"/>
            </a:endParaRPr>
          </a:p>
        </p:txBody>
      </p:sp>
      <p:sp>
        <p:nvSpPr>
          <p:cNvPr id="608" name="Google Shape;608;p23"/>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23"/>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紙本27頁</a:t>
            </a:r>
            <a:endParaRPr/>
          </a:p>
        </p:txBody>
      </p:sp>
      <p:sp>
        <p:nvSpPr>
          <p:cNvPr id="610" name="Google Shape;610;p23"/>
          <p:cNvSpPr txBox="1"/>
          <p:nvPr/>
        </p:nvSpPr>
        <p:spPr>
          <a:xfrm>
            <a:off x="3161620" y="6083740"/>
            <a:ext cx="2762105" cy="7785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22~26頁</a:t>
            </a:r>
            <a:endParaRPr sz="18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民宿產業關鍵成功因素</a:t>
            </a:r>
            <a:endParaRPr/>
          </a:p>
        </p:txBody>
      </p:sp>
      <p:sp>
        <p:nvSpPr>
          <p:cNvPr id="611" name="Google Shape;611;p23"/>
          <p:cNvSpPr/>
          <p:nvPr/>
        </p:nvSpPr>
        <p:spPr>
          <a:xfrm>
            <a:off x="10256420" y="541068"/>
            <a:ext cx="531628" cy="1446018"/>
          </a:xfrm>
          <a:prstGeom prst="rightBrace">
            <a:avLst>
              <a:gd name="adj1" fmla="val 28333"/>
              <a:gd name="adj2" fmla="val 50000"/>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3501"/>
              </a:solidFill>
              <a:latin typeface="Calibri"/>
              <a:ea typeface="Calibri"/>
              <a:cs typeface="Calibri"/>
              <a:sym typeface="Calibri"/>
            </a:endParaRPr>
          </a:p>
        </p:txBody>
      </p:sp>
      <p:sp>
        <p:nvSpPr>
          <p:cNvPr id="612" name="Google Shape;612;p23"/>
          <p:cNvSpPr txBox="1"/>
          <p:nvPr/>
        </p:nvSpPr>
        <p:spPr>
          <a:xfrm>
            <a:off x="10730098" y="822093"/>
            <a:ext cx="1727860"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400"/>
              <a:buFont typeface="Arial"/>
              <a:buNone/>
            </a:pPr>
            <a:r>
              <a:rPr lang="zh-TW" sz="1400">
                <a:solidFill>
                  <a:srgbClr val="013501"/>
                </a:solidFill>
                <a:latin typeface="Arial"/>
                <a:ea typeface="Arial"/>
                <a:cs typeface="Arial"/>
                <a:sym typeface="Arial"/>
              </a:rPr>
              <a:t>蔡少茹(2021)</a:t>
            </a:r>
            <a:endParaRPr sz="1400">
              <a:solidFill>
                <a:srgbClr val="013501"/>
              </a:solidFill>
              <a:latin typeface="Arial"/>
              <a:ea typeface="Arial"/>
              <a:cs typeface="Arial"/>
              <a:sym typeface="Arial"/>
            </a:endParaRPr>
          </a:p>
        </p:txBody>
      </p:sp>
      <p:sp>
        <p:nvSpPr>
          <p:cNvPr id="613" name="Google Shape;613;p23"/>
          <p:cNvSpPr/>
          <p:nvPr/>
        </p:nvSpPr>
        <p:spPr>
          <a:xfrm>
            <a:off x="2186763" y="802614"/>
            <a:ext cx="974857" cy="4864539"/>
          </a:xfrm>
          <a:prstGeom prst="leftBrace">
            <a:avLst>
              <a:gd name="adj1" fmla="val 61900"/>
              <a:gd name="adj2" fmla="val 48907"/>
            </a:avLst>
          </a:prstGeom>
          <a:noFill/>
          <a:ln w="9525" cap="flat" cmpd="sng">
            <a:solidFill>
              <a:srgbClr val="0135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23"/>
          <p:cNvSpPr txBox="1"/>
          <p:nvPr/>
        </p:nvSpPr>
        <p:spPr>
          <a:xfrm>
            <a:off x="537159" y="2725478"/>
            <a:ext cx="1727860"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鄭燦堂(2019)</a:t>
            </a:r>
            <a:endParaRPr sz="1800">
              <a:solidFill>
                <a:srgbClr val="013501"/>
              </a:solidFill>
              <a:latin typeface="Arial"/>
              <a:ea typeface="Arial"/>
              <a:cs typeface="Arial"/>
              <a:sym typeface="Arial"/>
            </a:endParaRPr>
          </a:p>
        </p:txBody>
      </p:sp>
      <p:sp>
        <p:nvSpPr>
          <p:cNvPr id="615" name="Google Shape;615;p23"/>
          <p:cNvSpPr txBox="1"/>
          <p:nvPr/>
        </p:nvSpPr>
        <p:spPr>
          <a:xfrm>
            <a:off x="5201690" y="1462529"/>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16" name="Google Shape;616;p23"/>
          <p:cNvSpPr txBox="1"/>
          <p:nvPr/>
        </p:nvSpPr>
        <p:spPr>
          <a:xfrm>
            <a:off x="5187626" y="642581"/>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17" name="Google Shape;617;p23"/>
          <p:cNvSpPr txBox="1"/>
          <p:nvPr/>
        </p:nvSpPr>
        <p:spPr>
          <a:xfrm>
            <a:off x="5191705" y="3095578"/>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18" name="Google Shape;618;p23"/>
          <p:cNvSpPr txBox="1"/>
          <p:nvPr/>
        </p:nvSpPr>
        <p:spPr>
          <a:xfrm>
            <a:off x="5201690" y="3722496"/>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19" name="Google Shape;619;p23"/>
          <p:cNvSpPr txBox="1"/>
          <p:nvPr/>
        </p:nvSpPr>
        <p:spPr>
          <a:xfrm>
            <a:off x="5238222" y="4696731"/>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20" name="Google Shape;620;p23"/>
          <p:cNvSpPr txBox="1"/>
          <p:nvPr/>
        </p:nvSpPr>
        <p:spPr>
          <a:xfrm>
            <a:off x="5227589" y="5240732"/>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21" name="Google Shape;621;p23"/>
          <p:cNvSpPr txBox="1"/>
          <p:nvPr/>
        </p:nvSpPr>
        <p:spPr>
          <a:xfrm>
            <a:off x="5227589" y="5762715"/>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22" name="Google Shape;622;p23"/>
          <p:cNvSpPr txBox="1"/>
          <p:nvPr/>
        </p:nvSpPr>
        <p:spPr>
          <a:xfrm>
            <a:off x="6443574" y="5206077"/>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蔡少茹(</a:t>
            </a:r>
            <a:r>
              <a:rPr lang="zh-TW" sz="1000">
                <a:solidFill>
                  <a:srgbClr val="013501"/>
                </a:solidFill>
                <a:latin typeface="Arial"/>
                <a:ea typeface="Arial"/>
                <a:cs typeface="Arial"/>
                <a:sym typeface="Arial"/>
              </a:rPr>
              <a:t>2021</a:t>
            </a:r>
            <a:r>
              <a:rPr lang="zh-TW" sz="1050">
                <a:solidFill>
                  <a:srgbClr val="013501"/>
                </a:solidFill>
                <a:latin typeface="Arial"/>
                <a:ea typeface="Arial"/>
                <a:cs typeface="Arial"/>
                <a:sym typeface="Arial"/>
              </a:rPr>
              <a:t>)</a:t>
            </a:r>
            <a:endParaRPr sz="1050">
              <a:solidFill>
                <a:srgbClr val="013501"/>
              </a:solidFill>
              <a:latin typeface="Arial"/>
              <a:ea typeface="Arial"/>
              <a:cs typeface="Arial"/>
              <a:sym typeface="Arial"/>
            </a:endParaRPr>
          </a:p>
        </p:txBody>
      </p:sp>
      <p:sp>
        <p:nvSpPr>
          <p:cNvPr id="623" name="Google Shape;623;p23"/>
          <p:cNvSpPr txBox="1"/>
          <p:nvPr/>
        </p:nvSpPr>
        <p:spPr>
          <a:xfrm>
            <a:off x="7456728" y="5221811"/>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蔡少茹(</a:t>
            </a:r>
            <a:r>
              <a:rPr lang="zh-TW" sz="1000">
                <a:solidFill>
                  <a:srgbClr val="013501"/>
                </a:solidFill>
                <a:latin typeface="Arial"/>
                <a:ea typeface="Arial"/>
                <a:cs typeface="Arial"/>
                <a:sym typeface="Arial"/>
              </a:rPr>
              <a:t>2021</a:t>
            </a:r>
            <a:r>
              <a:rPr lang="zh-TW" sz="1050">
                <a:solidFill>
                  <a:srgbClr val="013501"/>
                </a:solidFill>
                <a:latin typeface="Arial"/>
                <a:ea typeface="Arial"/>
                <a:cs typeface="Arial"/>
                <a:sym typeface="Arial"/>
              </a:rPr>
              <a:t>)</a:t>
            </a:r>
            <a:endParaRPr sz="1050">
              <a:solidFill>
                <a:srgbClr val="013501"/>
              </a:solidFill>
              <a:latin typeface="Arial"/>
              <a:ea typeface="Arial"/>
              <a:cs typeface="Arial"/>
              <a:sym typeface="Arial"/>
            </a:endParaRPr>
          </a:p>
        </p:txBody>
      </p:sp>
      <p:sp>
        <p:nvSpPr>
          <p:cNvPr id="624" name="Google Shape;624;p23"/>
          <p:cNvSpPr txBox="1"/>
          <p:nvPr/>
        </p:nvSpPr>
        <p:spPr>
          <a:xfrm>
            <a:off x="6651758" y="4722660"/>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25" name="Google Shape;625;p23"/>
          <p:cNvSpPr txBox="1"/>
          <p:nvPr/>
        </p:nvSpPr>
        <p:spPr>
          <a:xfrm>
            <a:off x="9464216" y="5224630"/>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26" name="Google Shape;626;p23"/>
          <p:cNvSpPr txBox="1"/>
          <p:nvPr/>
        </p:nvSpPr>
        <p:spPr>
          <a:xfrm>
            <a:off x="9440154" y="2846435"/>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27" name="Google Shape;627;p23"/>
          <p:cNvSpPr txBox="1"/>
          <p:nvPr/>
        </p:nvSpPr>
        <p:spPr>
          <a:xfrm>
            <a:off x="8767673" y="3126142"/>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28" name="Google Shape;628;p23"/>
          <p:cNvSpPr txBox="1"/>
          <p:nvPr/>
        </p:nvSpPr>
        <p:spPr>
          <a:xfrm>
            <a:off x="7393058" y="5753175"/>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29" name="Google Shape;629;p23"/>
          <p:cNvSpPr txBox="1"/>
          <p:nvPr/>
        </p:nvSpPr>
        <p:spPr>
          <a:xfrm>
            <a:off x="7668361" y="4718746"/>
            <a:ext cx="715591" cy="3335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方威尊</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(1998)</a:t>
            </a:r>
            <a:endParaRPr sz="900">
              <a:solidFill>
                <a:srgbClr val="013501"/>
              </a:solidFill>
              <a:latin typeface="Arial"/>
              <a:ea typeface="Arial"/>
              <a:cs typeface="Arial"/>
              <a:sym typeface="Arial"/>
            </a:endParaRPr>
          </a:p>
        </p:txBody>
      </p:sp>
      <p:sp>
        <p:nvSpPr>
          <p:cNvPr id="630" name="Google Shape;630;p23"/>
          <p:cNvSpPr txBox="1"/>
          <p:nvPr/>
        </p:nvSpPr>
        <p:spPr>
          <a:xfrm>
            <a:off x="8557651" y="5753175"/>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31" name="Google Shape;631;p23"/>
          <p:cNvSpPr txBox="1"/>
          <p:nvPr/>
        </p:nvSpPr>
        <p:spPr>
          <a:xfrm>
            <a:off x="6417791" y="5753175"/>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32" name="Google Shape;632;p23"/>
          <p:cNvSpPr txBox="1"/>
          <p:nvPr/>
        </p:nvSpPr>
        <p:spPr>
          <a:xfrm>
            <a:off x="9450294" y="5715918"/>
            <a:ext cx="693167" cy="348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a:t>
            </a:r>
            <a:endParaRPr sz="12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(2021)</a:t>
            </a:r>
            <a:endParaRPr sz="1200">
              <a:solidFill>
                <a:srgbClr val="013501"/>
              </a:solidFill>
              <a:latin typeface="Arial"/>
              <a:ea typeface="Arial"/>
              <a:cs typeface="Arial"/>
              <a:sym typeface="Arial"/>
            </a:endParaRPr>
          </a:p>
        </p:txBody>
      </p:sp>
      <p:sp>
        <p:nvSpPr>
          <p:cNvPr id="633" name="Google Shape;633;p23"/>
          <p:cNvSpPr txBox="1"/>
          <p:nvPr/>
        </p:nvSpPr>
        <p:spPr>
          <a:xfrm>
            <a:off x="6249185" y="2837635"/>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34" name="Google Shape;634;p23"/>
          <p:cNvSpPr txBox="1"/>
          <p:nvPr/>
        </p:nvSpPr>
        <p:spPr>
          <a:xfrm>
            <a:off x="8306621" y="2849788"/>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35" name="Google Shape;635;p23"/>
          <p:cNvSpPr txBox="1"/>
          <p:nvPr/>
        </p:nvSpPr>
        <p:spPr>
          <a:xfrm>
            <a:off x="7380109" y="3602541"/>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36" name="Google Shape;636;p23"/>
          <p:cNvSpPr txBox="1"/>
          <p:nvPr/>
        </p:nvSpPr>
        <p:spPr>
          <a:xfrm>
            <a:off x="8550105" y="3602541"/>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37" name="Google Shape;637;p23"/>
          <p:cNvSpPr txBox="1"/>
          <p:nvPr/>
        </p:nvSpPr>
        <p:spPr>
          <a:xfrm>
            <a:off x="6408479" y="3549376"/>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38" name="Google Shape;638;p23"/>
          <p:cNvSpPr txBox="1"/>
          <p:nvPr/>
        </p:nvSpPr>
        <p:spPr>
          <a:xfrm>
            <a:off x="6278980" y="4120861"/>
            <a:ext cx="938736" cy="31777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劉思治(2003)</a:t>
            </a:r>
            <a:endParaRPr sz="1050">
              <a:solidFill>
                <a:srgbClr val="013501"/>
              </a:solidFill>
              <a:latin typeface="Arial"/>
              <a:ea typeface="Arial"/>
              <a:cs typeface="Arial"/>
              <a:sym typeface="Arial"/>
            </a:endParaRPr>
          </a:p>
        </p:txBody>
      </p:sp>
      <p:sp>
        <p:nvSpPr>
          <p:cNvPr id="639" name="Google Shape;639;p23"/>
          <p:cNvSpPr txBox="1"/>
          <p:nvPr/>
        </p:nvSpPr>
        <p:spPr>
          <a:xfrm>
            <a:off x="7210062" y="4120861"/>
            <a:ext cx="938736" cy="31777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吳碧玉(2003)</a:t>
            </a:r>
            <a:endParaRPr sz="1050">
              <a:solidFill>
                <a:srgbClr val="013501"/>
              </a:solidFill>
              <a:latin typeface="Arial"/>
              <a:ea typeface="Arial"/>
              <a:cs typeface="Arial"/>
              <a:sym typeface="Arial"/>
            </a:endParaRPr>
          </a:p>
        </p:txBody>
      </p:sp>
      <p:sp>
        <p:nvSpPr>
          <p:cNvPr id="640" name="Google Shape;640;p23"/>
          <p:cNvSpPr txBox="1"/>
          <p:nvPr/>
        </p:nvSpPr>
        <p:spPr>
          <a:xfrm>
            <a:off x="8402715" y="4120861"/>
            <a:ext cx="938736" cy="31777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張淑君(2011)</a:t>
            </a:r>
            <a:endParaRPr sz="1050">
              <a:solidFill>
                <a:srgbClr val="013501"/>
              </a:solidFill>
              <a:latin typeface="Arial"/>
              <a:ea typeface="Arial"/>
              <a:cs typeface="Arial"/>
              <a:sym typeface="Arial"/>
            </a:endParaRPr>
          </a:p>
        </p:txBody>
      </p:sp>
      <p:sp>
        <p:nvSpPr>
          <p:cNvPr id="641" name="Google Shape;641;p23"/>
          <p:cNvSpPr txBox="1"/>
          <p:nvPr/>
        </p:nvSpPr>
        <p:spPr>
          <a:xfrm>
            <a:off x="6748348" y="4264569"/>
            <a:ext cx="772052" cy="70093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500"/>
              <a:buFont typeface="Arial"/>
              <a:buNone/>
            </a:pPr>
            <a:r>
              <a:rPr lang="zh-TW" sz="500">
                <a:solidFill>
                  <a:srgbClr val="013501"/>
                </a:solidFill>
                <a:latin typeface="Arial"/>
                <a:ea typeface="Arial"/>
                <a:cs typeface="Arial"/>
                <a:sym typeface="Arial"/>
              </a:rPr>
              <a:t>賴振民</a:t>
            </a:r>
            <a:endParaRPr sz="5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500"/>
              <a:buFont typeface="Arial"/>
              <a:buNone/>
            </a:pPr>
            <a:r>
              <a:rPr lang="zh-TW" sz="500">
                <a:solidFill>
                  <a:srgbClr val="013501"/>
                </a:solidFill>
                <a:latin typeface="Arial"/>
                <a:ea typeface="Arial"/>
                <a:cs typeface="Arial"/>
                <a:sym typeface="Arial"/>
              </a:rPr>
              <a:t>張俊傑</a:t>
            </a:r>
            <a:endParaRPr sz="5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500"/>
              <a:buFont typeface="Arial"/>
              <a:buNone/>
            </a:pPr>
            <a:r>
              <a:rPr lang="zh-TW" sz="500">
                <a:solidFill>
                  <a:srgbClr val="013501"/>
                </a:solidFill>
                <a:latin typeface="Arial"/>
                <a:ea typeface="Arial"/>
                <a:cs typeface="Arial"/>
                <a:sym typeface="Arial"/>
              </a:rPr>
              <a:t>張淑君</a:t>
            </a:r>
            <a:endParaRPr sz="5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500"/>
              <a:buFont typeface="Arial"/>
              <a:buNone/>
            </a:pPr>
            <a:r>
              <a:rPr lang="zh-TW" sz="500">
                <a:solidFill>
                  <a:srgbClr val="013501"/>
                </a:solidFill>
                <a:latin typeface="Arial"/>
                <a:ea typeface="Arial"/>
                <a:cs typeface="Arial"/>
                <a:sym typeface="Arial"/>
              </a:rPr>
              <a:t>(2011）</a:t>
            </a:r>
            <a:endParaRPr/>
          </a:p>
        </p:txBody>
      </p:sp>
      <p:sp>
        <p:nvSpPr>
          <p:cNvPr id="642" name="Google Shape;642;p23"/>
          <p:cNvSpPr txBox="1"/>
          <p:nvPr/>
        </p:nvSpPr>
        <p:spPr>
          <a:xfrm>
            <a:off x="7667070" y="4455519"/>
            <a:ext cx="594402" cy="3335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吳肇展</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(2010)</a:t>
            </a:r>
            <a:endParaRPr sz="900">
              <a:solidFill>
                <a:srgbClr val="013501"/>
              </a:solidFill>
              <a:latin typeface="Arial"/>
              <a:ea typeface="Arial"/>
              <a:cs typeface="Arial"/>
              <a:sym typeface="Arial"/>
            </a:endParaRPr>
          </a:p>
        </p:txBody>
      </p:sp>
      <p:sp>
        <p:nvSpPr>
          <p:cNvPr id="643" name="Google Shape;643;p23"/>
          <p:cNvSpPr txBox="1"/>
          <p:nvPr/>
        </p:nvSpPr>
        <p:spPr>
          <a:xfrm>
            <a:off x="8763863" y="4455519"/>
            <a:ext cx="594402" cy="3335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巫立宇</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(1991)</a:t>
            </a:r>
            <a:endParaRPr sz="900">
              <a:solidFill>
                <a:srgbClr val="013501"/>
              </a:solidFill>
              <a:latin typeface="Arial"/>
              <a:ea typeface="Arial"/>
              <a:cs typeface="Arial"/>
              <a:sym typeface="Arial"/>
            </a:endParaRPr>
          </a:p>
        </p:txBody>
      </p:sp>
      <p:sp>
        <p:nvSpPr>
          <p:cNvPr id="644" name="Google Shape;644;p23"/>
          <p:cNvSpPr txBox="1"/>
          <p:nvPr/>
        </p:nvSpPr>
        <p:spPr>
          <a:xfrm>
            <a:off x="8763863" y="4712664"/>
            <a:ext cx="594402" cy="3335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巫立宇</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(1991)</a:t>
            </a:r>
            <a:endParaRPr sz="900">
              <a:solidFill>
                <a:srgbClr val="013501"/>
              </a:solidFill>
              <a:latin typeface="Arial"/>
              <a:ea typeface="Arial"/>
              <a:cs typeface="Arial"/>
              <a:sym typeface="Arial"/>
            </a:endParaRPr>
          </a:p>
        </p:txBody>
      </p:sp>
      <p:sp>
        <p:nvSpPr>
          <p:cNvPr id="645" name="Google Shape;645;p23"/>
          <p:cNvSpPr txBox="1"/>
          <p:nvPr/>
        </p:nvSpPr>
        <p:spPr>
          <a:xfrm>
            <a:off x="8549808" y="5224630"/>
            <a:ext cx="852612" cy="3330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本研究</a:t>
            </a:r>
            <a:endParaRPr/>
          </a:p>
        </p:txBody>
      </p:sp>
      <p:sp>
        <p:nvSpPr>
          <p:cNvPr id="646" name="Google Shape;646;p23"/>
          <p:cNvSpPr txBox="1"/>
          <p:nvPr/>
        </p:nvSpPr>
        <p:spPr>
          <a:xfrm>
            <a:off x="7216889" y="2837635"/>
            <a:ext cx="1130924"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200"/>
              <a:buFont typeface="Arial"/>
              <a:buNone/>
            </a:pPr>
            <a:r>
              <a:rPr lang="zh-TW" sz="1200">
                <a:solidFill>
                  <a:srgbClr val="013501"/>
                </a:solidFill>
                <a:latin typeface="Arial"/>
                <a:ea typeface="Arial"/>
                <a:cs typeface="Arial"/>
                <a:sym typeface="Arial"/>
              </a:rPr>
              <a:t>蔡少茹(2021)</a:t>
            </a:r>
            <a:endParaRPr sz="1200">
              <a:solidFill>
                <a:srgbClr val="013501"/>
              </a:solidFill>
              <a:latin typeface="Arial"/>
              <a:ea typeface="Arial"/>
              <a:cs typeface="Arial"/>
              <a:sym typeface="Arial"/>
            </a:endParaRPr>
          </a:p>
        </p:txBody>
      </p:sp>
      <p:sp>
        <p:nvSpPr>
          <p:cNvPr id="647" name="Google Shape;647;p23"/>
          <p:cNvSpPr txBox="1"/>
          <p:nvPr/>
        </p:nvSpPr>
        <p:spPr>
          <a:xfrm>
            <a:off x="6720567" y="3141231"/>
            <a:ext cx="782857"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蔡少茹</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(2021)</a:t>
            </a:r>
            <a:endParaRPr sz="900">
              <a:solidFill>
                <a:srgbClr val="013501"/>
              </a:solidFill>
              <a:latin typeface="Arial"/>
              <a:ea typeface="Arial"/>
              <a:cs typeface="Arial"/>
              <a:sym typeface="Arial"/>
            </a:endParaRPr>
          </a:p>
        </p:txBody>
      </p:sp>
      <p:sp>
        <p:nvSpPr>
          <p:cNvPr id="648" name="Google Shape;648;p23"/>
          <p:cNvSpPr txBox="1"/>
          <p:nvPr/>
        </p:nvSpPr>
        <p:spPr>
          <a:xfrm>
            <a:off x="7739275" y="3141231"/>
            <a:ext cx="782857" cy="2951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蔡少茹</a:t>
            </a:r>
            <a:endParaRPr sz="900">
              <a:solidFill>
                <a:srgbClr val="013501"/>
              </a:solidFill>
              <a:latin typeface="Arial"/>
              <a:ea typeface="Arial"/>
              <a:cs typeface="Arial"/>
              <a:sym typeface="Arial"/>
            </a:endParaRPr>
          </a:p>
          <a:p>
            <a:pPr marL="0" marR="0" lvl="0" indent="0" algn="l" rtl="0">
              <a:lnSpc>
                <a:spcPct val="90000"/>
              </a:lnSpc>
              <a:spcBef>
                <a:spcPts val="0"/>
              </a:spcBef>
              <a:spcAft>
                <a:spcPts val="0"/>
              </a:spcAft>
              <a:buClr>
                <a:srgbClr val="013501"/>
              </a:buClr>
              <a:buSzPts val="900"/>
              <a:buFont typeface="Arial"/>
              <a:buNone/>
            </a:pPr>
            <a:r>
              <a:rPr lang="zh-TW" sz="900">
                <a:solidFill>
                  <a:srgbClr val="013501"/>
                </a:solidFill>
                <a:latin typeface="Arial"/>
                <a:ea typeface="Arial"/>
                <a:cs typeface="Arial"/>
                <a:sym typeface="Arial"/>
              </a:rPr>
              <a:t>(2021)</a:t>
            </a:r>
            <a:endParaRPr sz="900">
              <a:solidFill>
                <a:srgbClr val="013501"/>
              </a:solidFill>
              <a:latin typeface="Arial"/>
              <a:ea typeface="Arial"/>
              <a:cs typeface="Arial"/>
              <a:sym typeface="Arial"/>
            </a:endParaRPr>
          </a:p>
        </p:txBody>
      </p:sp>
      <p:sp>
        <p:nvSpPr>
          <p:cNvPr id="649" name="Google Shape;649;p23"/>
          <p:cNvSpPr txBox="1"/>
          <p:nvPr/>
        </p:nvSpPr>
        <p:spPr>
          <a:xfrm>
            <a:off x="6288826" y="4248907"/>
            <a:ext cx="1316172" cy="31410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蔡少茹(2021)</a:t>
            </a:r>
            <a:endParaRPr sz="1050">
              <a:solidFill>
                <a:srgbClr val="013501"/>
              </a:solidFill>
              <a:latin typeface="Arial"/>
              <a:ea typeface="Arial"/>
              <a:cs typeface="Arial"/>
              <a:sym typeface="Arial"/>
            </a:endParaRPr>
          </a:p>
        </p:txBody>
      </p:sp>
      <p:sp>
        <p:nvSpPr>
          <p:cNvPr id="650" name="Google Shape;650;p23"/>
          <p:cNvSpPr txBox="1"/>
          <p:nvPr/>
        </p:nvSpPr>
        <p:spPr>
          <a:xfrm>
            <a:off x="6288826" y="3705666"/>
            <a:ext cx="1316172" cy="31410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050"/>
              <a:buFont typeface="Arial"/>
              <a:buNone/>
            </a:pPr>
            <a:r>
              <a:rPr lang="zh-TW" sz="1050">
                <a:solidFill>
                  <a:srgbClr val="013501"/>
                </a:solidFill>
                <a:latin typeface="Arial"/>
                <a:ea typeface="Arial"/>
                <a:cs typeface="Arial"/>
                <a:sym typeface="Arial"/>
              </a:rPr>
              <a:t>蔡少茹(2021)</a:t>
            </a:r>
            <a:endParaRPr sz="1050">
              <a:solidFill>
                <a:srgbClr val="013501"/>
              </a:solidFill>
              <a:latin typeface="Arial"/>
              <a:ea typeface="Arial"/>
              <a:cs typeface="Arial"/>
              <a:sym typeface="Arial"/>
            </a:endParaRPr>
          </a:p>
        </p:txBody>
      </p:sp>
      <p:sp>
        <p:nvSpPr>
          <p:cNvPr id="651" name="Google Shape;651;p23"/>
          <p:cNvSpPr txBox="1"/>
          <p:nvPr/>
        </p:nvSpPr>
        <p:spPr>
          <a:xfrm>
            <a:off x="597972" y="1083040"/>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此頁紙本待更新</a:t>
            </a:r>
            <a:endParaRPr/>
          </a:p>
        </p:txBody>
      </p:sp>
      <p:sp>
        <p:nvSpPr>
          <p:cNvPr id="2" name="矩形: 圓角 1">
            <a:extLst>
              <a:ext uri="{FF2B5EF4-FFF2-40B4-BE49-F238E27FC236}">
                <a16:creationId xmlns:a16="http://schemas.microsoft.com/office/drawing/2014/main" id="{1D8F5D72-90AD-A8B2-4A13-A8232E69D11B}"/>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 descr="一張含有 文字, 天空, 室外, 塔 的圖片&#10;&#10;自動產生的描述"/>
          <p:cNvPicPr preferRelativeResize="0"/>
          <p:nvPr/>
        </p:nvPicPr>
        <p:blipFill rotWithShape="1">
          <a:blip r:embed="rId3">
            <a:alphaModFix/>
          </a:blip>
          <a:srcRect l="5445" r="33040"/>
          <a:stretch/>
        </p:blipFill>
        <p:spPr>
          <a:xfrm>
            <a:off x="5092" y="0"/>
            <a:ext cx="5624751" cy="6858000"/>
          </a:xfrm>
          <a:prstGeom prst="rect">
            <a:avLst/>
          </a:prstGeom>
          <a:noFill/>
          <a:ln>
            <a:noFill/>
          </a:ln>
        </p:spPr>
      </p:pic>
      <p:sp>
        <p:nvSpPr>
          <p:cNvPr id="177" name="Google Shape;177;p2"/>
          <p:cNvSpPr/>
          <p:nvPr/>
        </p:nvSpPr>
        <p:spPr>
          <a:xfrm>
            <a:off x="0" y="-1298"/>
            <a:ext cx="5629839" cy="6798339"/>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8" name="Google Shape;178;p2"/>
          <p:cNvCxnSpPr/>
          <p:nvPr/>
        </p:nvCxnSpPr>
        <p:spPr>
          <a:xfrm>
            <a:off x="5629846" y="-15364"/>
            <a:ext cx="0" cy="6873364"/>
          </a:xfrm>
          <a:prstGeom prst="straightConnector1">
            <a:avLst/>
          </a:prstGeom>
          <a:noFill/>
          <a:ln w="63500" cap="flat" cmpd="sng">
            <a:solidFill>
              <a:srgbClr val="9F9238"/>
            </a:solidFill>
            <a:prstDash val="solid"/>
            <a:miter lim="800000"/>
            <a:headEnd type="none" w="sm" len="sm"/>
            <a:tailEnd type="none" w="sm" len="sm"/>
          </a:ln>
        </p:spPr>
      </p:cxnSp>
      <p:sp>
        <p:nvSpPr>
          <p:cNvPr id="179" name="Google Shape;179;p2"/>
          <p:cNvSpPr/>
          <p:nvPr/>
        </p:nvSpPr>
        <p:spPr>
          <a:xfrm>
            <a:off x="7145189" y="676662"/>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lt1"/>
                </a:solidFill>
                <a:latin typeface="Calibri"/>
                <a:ea typeface="Calibri"/>
                <a:cs typeface="Calibri"/>
                <a:sym typeface="Calibri"/>
              </a:rPr>
              <a:t>1</a:t>
            </a:r>
            <a:endParaRPr sz="1800" b="0" i="0" u="none" strike="noStrike" cap="none">
              <a:solidFill>
                <a:schemeClr val="lt1"/>
              </a:solidFill>
              <a:latin typeface="Calibri"/>
              <a:ea typeface="Calibri"/>
              <a:cs typeface="Calibri"/>
              <a:sym typeface="Calibri"/>
            </a:endParaRPr>
          </a:p>
        </p:txBody>
      </p:sp>
      <p:sp>
        <p:nvSpPr>
          <p:cNvPr id="180" name="Google Shape;180;p2"/>
          <p:cNvSpPr txBox="1"/>
          <p:nvPr/>
        </p:nvSpPr>
        <p:spPr>
          <a:xfrm>
            <a:off x="7987279" y="381829"/>
            <a:ext cx="1903224"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3600"/>
              <a:buFont typeface="Arial"/>
              <a:buNone/>
            </a:pPr>
            <a:r>
              <a:rPr lang="zh-TW" sz="3600" b="0" i="0" u="none" strike="noStrike" cap="none">
                <a:solidFill>
                  <a:srgbClr val="013501"/>
                </a:solidFill>
                <a:latin typeface="Arial"/>
                <a:ea typeface="Arial"/>
                <a:cs typeface="Arial"/>
                <a:sym typeface="Arial"/>
              </a:rPr>
              <a:t>緒論/03</a:t>
            </a:r>
            <a:endParaRPr sz="3600" b="0" i="0" u="none" strike="noStrike" cap="none">
              <a:solidFill>
                <a:srgbClr val="013501"/>
              </a:solidFill>
              <a:latin typeface="Arial"/>
              <a:ea typeface="Arial"/>
              <a:cs typeface="Arial"/>
              <a:sym typeface="Arial"/>
            </a:endParaRPr>
          </a:p>
        </p:txBody>
      </p:sp>
      <p:sp>
        <p:nvSpPr>
          <p:cNvPr id="181" name="Google Shape;181;p2"/>
          <p:cNvSpPr txBox="1"/>
          <p:nvPr/>
        </p:nvSpPr>
        <p:spPr>
          <a:xfrm>
            <a:off x="7987280" y="1608395"/>
            <a:ext cx="2762000"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3600"/>
              <a:buFont typeface="Arial"/>
              <a:buNone/>
            </a:pPr>
            <a:r>
              <a:rPr lang="zh-TW" sz="3600" b="0" i="0" u="none" strike="noStrike" cap="none">
                <a:solidFill>
                  <a:srgbClr val="013501"/>
                </a:solidFill>
                <a:latin typeface="Arial"/>
                <a:ea typeface="Arial"/>
                <a:cs typeface="Arial"/>
                <a:sym typeface="Arial"/>
              </a:rPr>
              <a:t>文獻探討/07</a:t>
            </a:r>
            <a:endParaRPr sz="3600" b="0" i="0" u="none" strike="noStrike" cap="none">
              <a:solidFill>
                <a:srgbClr val="013501"/>
              </a:solidFill>
              <a:latin typeface="Arial"/>
              <a:ea typeface="Arial"/>
              <a:cs typeface="Arial"/>
              <a:sym typeface="Arial"/>
            </a:endParaRPr>
          </a:p>
        </p:txBody>
      </p:sp>
      <p:sp>
        <p:nvSpPr>
          <p:cNvPr id="182" name="Google Shape;182;p2"/>
          <p:cNvSpPr txBox="1"/>
          <p:nvPr/>
        </p:nvSpPr>
        <p:spPr>
          <a:xfrm>
            <a:off x="7987280" y="2830347"/>
            <a:ext cx="2761995"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3600"/>
              <a:buFont typeface="Arial"/>
              <a:buNone/>
            </a:pPr>
            <a:r>
              <a:rPr lang="zh-TW" sz="3600" b="0" i="0" u="none" strike="noStrike" cap="none">
                <a:solidFill>
                  <a:srgbClr val="013501"/>
                </a:solidFill>
                <a:latin typeface="Arial"/>
                <a:ea typeface="Arial"/>
                <a:cs typeface="Arial"/>
                <a:sym typeface="Arial"/>
              </a:rPr>
              <a:t>研究方法/15</a:t>
            </a:r>
            <a:endParaRPr sz="3600" b="0" i="0" u="none" strike="noStrike" cap="none">
              <a:solidFill>
                <a:srgbClr val="013501"/>
              </a:solidFill>
              <a:latin typeface="Arial"/>
              <a:ea typeface="Arial"/>
              <a:cs typeface="Arial"/>
              <a:sym typeface="Arial"/>
            </a:endParaRPr>
          </a:p>
        </p:txBody>
      </p:sp>
      <p:sp>
        <p:nvSpPr>
          <p:cNvPr id="183" name="Google Shape;183;p2"/>
          <p:cNvSpPr txBox="1"/>
          <p:nvPr/>
        </p:nvSpPr>
        <p:spPr>
          <a:xfrm>
            <a:off x="7987280" y="4073565"/>
            <a:ext cx="2833120"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3600"/>
              <a:buFont typeface="Arial"/>
              <a:buNone/>
            </a:pPr>
            <a:r>
              <a:rPr lang="zh-TW" sz="3600" b="0" i="0" u="none" strike="noStrike" cap="none">
                <a:solidFill>
                  <a:srgbClr val="013501"/>
                </a:solidFill>
                <a:latin typeface="Arial"/>
                <a:ea typeface="Arial"/>
                <a:cs typeface="Arial"/>
                <a:sym typeface="Arial"/>
              </a:rPr>
              <a:t>資料分析/24</a:t>
            </a:r>
            <a:endParaRPr sz="3600" b="0" i="0" u="none" strike="noStrike" cap="none">
              <a:solidFill>
                <a:srgbClr val="013501"/>
              </a:solidFill>
              <a:latin typeface="Arial"/>
              <a:ea typeface="Arial"/>
              <a:cs typeface="Arial"/>
              <a:sym typeface="Arial"/>
            </a:endParaRPr>
          </a:p>
        </p:txBody>
      </p:sp>
      <p:sp>
        <p:nvSpPr>
          <p:cNvPr id="184" name="Google Shape;184;p2"/>
          <p:cNvSpPr/>
          <p:nvPr/>
        </p:nvSpPr>
        <p:spPr>
          <a:xfrm>
            <a:off x="7145189" y="1908059"/>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lt1"/>
                </a:solidFill>
                <a:latin typeface="Calibri"/>
                <a:ea typeface="Calibri"/>
                <a:cs typeface="Calibri"/>
                <a:sym typeface="Calibri"/>
              </a:rPr>
              <a:t>2</a:t>
            </a:r>
            <a:endParaRPr sz="1800" b="0" i="0" u="none" strike="noStrike" cap="none">
              <a:solidFill>
                <a:schemeClr val="lt1"/>
              </a:solidFill>
              <a:latin typeface="Calibri"/>
              <a:ea typeface="Calibri"/>
              <a:cs typeface="Calibri"/>
              <a:sym typeface="Calibri"/>
            </a:endParaRPr>
          </a:p>
        </p:txBody>
      </p:sp>
      <p:sp>
        <p:nvSpPr>
          <p:cNvPr id="185" name="Google Shape;185;p2"/>
          <p:cNvSpPr/>
          <p:nvPr/>
        </p:nvSpPr>
        <p:spPr>
          <a:xfrm>
            <a:off x="7145190" y="3139456"/>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lt1"/>
                </a:solidFill>
                <a:latin typeface="Calibri"/>
                <a:ea typeface="Calibri"/>
                <a:cs typeface="Calibri"/>
                <a:sym typeface="Calibri"/>
              </a:rPr>
              <a:t>3</a:t>
            </a:r>
            <a:endParaRPr sz="1800" b="0" i="0" u="none" strike="noStrike" cap="none">
              <a:solidFill>
                <a:schemeClr val="lt1"/>
              </a:solidFill>
              <a:latin typeface="Calibri"/>
              <a:ea typeface="Calibri"/>
              <a:cs typeface="Calibri"/>
              <a:sym typeface="Calibri"/>
            </a:endParaRPr>
          </a:p>
        </p:txBody>
      </p:sp>
      <p:sp>
        <p:nvSpPr>
          <p:cNvPr id="186" name="Google Shape;186;p2"/>
          <p:cNvSpPr/>
          <p:nvPr/>
        </p:nvSpPr>
        <p:spPr>
          <a:xfrm>
            <a:off x="7145190" y="4370853"/>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lt1"/>
                </a:solidFill>
                <a:latin typeface="Calibri"/>
                <a:ea typeface="Calibri"/>
                <a:cs typeface="Calibri"/>
                <a:sym typeface="Calibri"/>
              </a:rPr>
              <a:t>4</a:t>
            </a:r>
            <a:endParaRPr sz="1800" b="0" i="0" u="none" strike="noStrike" cap="none">
              <a:solidFill>
                <a:schemeClr val="lt1"/>
              </a:solidFill>
              <a:latin typeface="Calibri"/>
              <a:ea typeface="Calibri"/>
              <a:cs typeface="Calibri"/>
              <a:sym typeface="Calibri"/>
            </a:endParaRPr>
          </a:p>
        </p:txBody>
      </p:sp>
      <p:sp>
        <p:nvSpPr>
          <p:cNvPr id="187" name="Google Shape;187;p2"/>
          <p:cNvSpPr txBox="1"/>
          <p:nvPr/>
        </p:nvSpPr>
        <p:spPr>
          <a:xfrm>
            <a:off x="366374" y="331500"/>
            <a:ext cx="1903224"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800"/>
              <a:buFont typeface="Arial"/>
              <a:buNone/>
            </a:pPr>
            <a:r>
              <a:rPr lang="zh-TW" sz="4800" b="0" i="0" u="none" strike="noStrike" cap="none">
                <a:solidFill>
                  <a:schemeClr val="lt1"/>
                </a:solidFill>
                <a:latin typeface="Arial"/>
                <a:ea typeface="Arial"/>
                <a:cs typeface="Arial"/>
                <a:sym typeface="Arial"/>
              </a:rPr>
              <a:t>目錄</a:t>
            </a:r>
            <a:endParaRPr/>
          </a:p>
        </p:txBody>
      </p:sp>
      <p:sp>
        <p:nvSpPr>
          <p:cNvPr id="188" name="Google Shape;188;p2"/>
          <p:cNvSpPr txBox="1"/>
          <p:nvPr/>
        </p:nvSpPr>
        <p:spPr>
          <a:xfrm>
            <a:off x="7987280" y="5331520"/>
            <a:ext cx="2020175"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3600"/>
              <a:buFont typeface="Arial"/>
              <a:buNone/>
            </a:pPr>
            <a:r>
              <a:rPr lang="zh-TW" sz="3600" b="0" i="0" u="none" strike="noStrike" cap="none">
                <a:solidFill>
                  <a:srgbClr val="013501"/>
                </a:solidFill>
                <a:latin typeface="Arial"/>
                <a:ea typeface="Arial"/>
                <a:cs typeface="Arial"/>
                <a:sym typeface="Arial"/>
              </a:rPr>
              <a:t>結論/31</a:t>
            </a:r>
            <a:endParaRPr sz="3600" b="0" i="0" u="none" strike="noStrike" cap="none">
              <a:solidFill>
                <a:srgbClr val="013501"/>
              </a:solidFill>
              <a:latin typeface="Arial"/>
              <a:ea typeface="Arial"/>
              <a:cs typeface="Arial"/>
              <a:sym typeface="Arial"/>
            </a:endParaRPr>
          </a:p>
        </p:txBody>
      </p:sp>
      <p:sp>
        <p:nvSpPr>
          <p:cNvPr id="189" name="Google Shape;189;p2"/>
          <p:cNvSpPr/>
          <p:nvPr/>
        </p:nvSpPr>
        <p:spPr>
          <a:xfrm>
            <a:off x="7145190" y="5602250"/>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b="0" i="0" u="none" strike="noStrike" cap="none">
                <a:solidFill>
                  <a:schemeClr val="lt1"/>
                </a:solidFill>
                <a:latin typeface="Calibri"/>
                <a:ea typeface="Calibri"/>
                <a:cs typeface="Calibri"/>
                <a:sym typeface="Calibri"/>
              </a:rPr>
              <a:t>5</a:t>
            </a: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cxnSp>
        <p:nvCxnSpPr>
          <p:cNvPr id="702" name="Google Shape;702;p25"/>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703" name="Google Shape;703;p25"/>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704" name="Google Shape;704;p25"/>
          <p:cNvSpPr/>
          <p:nvPr/>
        </p:nvSpPr>
        <p:spPr>
          <a:xfrm>
            <a:off x="515938" y="3357736"/>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705" name="Google Shape;705;p25"/>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風險管理內涵</a:t>
            </a:r>
            <a:endParaRPr/>
          </a:p>
        </p:txBody>
      </p:sp>
      <p:sp>
        <p:nvSpPr>
          <p:cNvPr id="706" name="Google Shape;706;p25"/>
          <p:cNvSpPr txBox="1"/>
          <p:nvPr/>
        </p:nvSpPr>
        <p:spPr>
          <a:xfrm>
            <a:off x="1454390" y="5605843"/>
            <a:ext cx="9283221" cy="7785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圖2-3-1  風險管理運作模式(資料來源： 行政院及所屬各機關風險管理及危機處理作業手冊)</a:t>
            </a:r>
            <a:endParaRPr sz="1800">
              <a:solidFill>
                <a:srgbClr val="013501"/>
              </a:solidFill>
              <a:latin typeface="Arial"/>
              <a:ea typeface="Arial"/>
              <a:cs typeface="Arial"/>
              <a:sym typeface="Arial"/>
            </a:endParaRPr>
          </a:p>
        </p:txBody>
      </p:sp>
      <p:sp>
        <p:nvSpPr>
          <p:cNvPr id="707" name="Google Shape;707;p25"/>
          <p:cNvSpPr txBox="1"/>
          <p:nvPr/>
        </p:nvSpPr>
        <p:spPr>
          <a:xfrm>
            <a:off x="1008079" y="3461431"/>
            <a:ext cx="1452256"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辨識風險</a:t>
            </a:r>
            <a:endParaRPr/>
          </a:p>
        </p:txBody>
      </p:sp>
      <p:sp>
        <p:nvSpPr>
          <p:cNvPr id="708" name="Google Shape;708;p25"/>
          <p:cNvSpPr txBox="1"/>
          <p:nvPr/>
        </p:nvSpPr>
        <p:spPr>
          <a:xfrm>
            <a:off x="3862366" y="3461431"/>
            <a:ext cx="1514870"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評估風險</a:t>
            </a:r>
            <a:endParaRPr/>
          </a:p>
        </p:txBody>
      </p:sp>
      <p:sp>
        <p:nvSpPr>
          <p:cNvPr id="709" name="Google Shape;709;p25"/>
          <p:cNvSpPr txBox="1"/>
          <p:nvPr/>
        </p:nvSpPr>
        <p:spPr>
          <a:xfrm>
            <a:off x="7130865" y="3461431"/>
            <a:ext cx="1486183"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處理風險</a:t>
            </a:r>
            <a:endParaRPr/>
          </a:p>
        </p:txBody>
      </p:sp>
      <p:sp>
        <p:nvSpPr>
          <p:cNvPr id="710" name="Google Shape;710;p25"/>
          <p:cNvSpPr txBox="1"/>
          <p:nvPr/>
        </p:nvSpPr>
        <p:spPr>
          <a:xfrm>
            <a:off x="10415915" y="3461431"/>
            <a:ext cx="1486183" cy="4247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監控風險</a:t>
            </a:r>
            <a:endParaRPr/>
          </a:p>
        </p:txBody>
      </p:sp>
      <p:sp>
        <p:nvSpPr>
          <p:cNvPr id="711" name="Google Shape;711;p25"/>
          <p:cNvSpPr/>
          <p:nvPr/>
        </p:nvSpPr>
        <p:spPr>
          <a:xfrm rot="10800000" flipH="1">
            <a:off x="1898523" y="3483478"/>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712" name="Google Shape;712;p25"/>
          <p:cNvSpPr/>
          <p:nvPr/>
        </p:nvSpPr>
        <p:spPr>
          <a:xfrm rot="10800000" flipH="1">
            <a:off x="4546147" y="3483478"/>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713" name="Google Shape;713;p25"/>
          <p:cNvSpPr/>
          <p:nvPr/>
        </p:nvSpPr>
        <p:spPr>
          <a:xfrm rot="10800000" flipH="1">
            <a:off x="7974200" y="3483478"/>
            <a:ext cx="1100982" cy="343505"/>
          </a:xfrm>
          <a:custGeom>
            <a:avLst/>
            <a:gdLst/>
            <a:ahLst/>
            <a:cxnLst/>
            <a:rect l="l" t="t" r="r" b="b"/>
            <a:pathLst>
              <a:path w="2385058" h="3779520" extrusionOk="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a:gsLst>
              <a:gs pos="0">
                <a:srgbClr val="013501"/>
              </a:gs>
              <a:gs pos="30000">
                <a:srgbClr val="013501"/>
              </a:gs>
              <a:gs pos="86000">
                <a:srgbClr val="FFFFFF">
                  <a:alpha val="0"/>
                </a:srgbClr>
              </a:gs>
              <a:gs pos="100000">
                <a:srgbClr val="FFFFFF">
                  <a:alpha val="0"/>
                </a:srgbClr>
              </a:gs>
            </a:gsLst>
            <a:lin ang="10800000" scaled="0"/>
          </a:gradFill>
          <a:ln w="12700" cap="flat" cmpd="sng">
            <a:solidFill>
              <a:schemeClr val="lt1">
                <a:alpha val="6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714" name="Google Shape;714;p25"/>
          <p:cNvSpPr/>
          <p:nvPr/>
        </p:nvSpPr>
        <p:spPr>
          <a:xfrm>
            <a:off x="3382486" y="3357736"/>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715" name="Google Shape;715;p25"/>
          <p:cNvSpPr/>
          <p:nvPr/>
        </p:nvSpPr>
        <p:spPr>
          <a:xfrm>
            <a:off x="6650985" y="3357736"/>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716" name="Google Shape;716;p25"/>
          <p:cNvSpPr/>
          <p:nvPr/>
        </p:nvSpPr>
        <p:spPr>
          <a:xfrm>
            <a:off x="9957781" y="3357736"/>
            <a:ext cx="479880" cy="479880"/>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grpSp>
        <p:nvGrpSpPr>
          <p:cNvPr id="717" name="Google Shape;717;p25"/>
          <p:cNvGrpSpPr/>
          <p:nvPr/>
        </p:nvGrpSpPr>
        <p:grpSpPr>
          <a:xfrm rot="-2075429">
            <a:off x="115666" y="-2551330"/>
            <a:ext cx="11960668" cy="11960660"/>
            <a:chOff x="482602" y="-64587"/>
            <a:chExt cx="11226798" cy="11226788"/>
          </a:xfrm>
        </p:grpSpPr>
        <p:sp>
          <p:nvSpPr>
            <p:cNvPr id="718" name="Google Shape;718;p25"/>
            <p:cNvSpPr/>
            <p:nvPr/>
          </p:nvSpPr>
          <p:spPr>
            <a:xfrm>
              <a:off x="482602" y="-64587"/>
              <a:ext cx="11226798" cy="11226788"/>
            </a:xfrm>
            <a:prstGeom prst="arc">
              <a:avLst>
                <a:gd name="adj1" fmla="val 16200000"/>
                <a:gd name="adj2" fmla="val 0"/>
              </a:avLst>
            </a:prstGeom>
            <a:gradFill>
              <a:gsLst>
                <a:gs pos="0">
                  <a:srgbClr val="03BD03">
                    <a:alpha val="0"/>
                  </a:srgbClr>
                </a:gs>
                <a:gs pos="49000">
                  <a:srgbClr val="03BD03">
                    <a:alpha val="0"/>
                  </a:srgbClr>
                </a:gs>
                <a:gs pos="100000">
                  <a:srgbClr val="03BD03">
                    <a:alpha val="60000"/>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719" name="Google Shape;719;p25"/>
            <p:cNvSpPr/>
            <p:nvPr/>
          </p:nvSpPr>
          <p:spPr>
            <a:xfrm rot="10800000">
              <a:off x="482602" y="-64587"/>
              <a:ext cx="11226798" cy="11226788"/>
            </a:xfrm>
            <a:prstGeom prst="arc">
              <a:avLst>
                <a:gd name="adj1" fmla="val 16200000"/>
                <a:gd name="adj2" fmla="val 0"/>
              </a:avLst>
            </a:prstGeom>
            <a:gradFill>
              <a:gsLst>
                <a:gs pos="0">
                  <a:srgbClr val="03BD03">
                    <a:alpha val="0"/>
                  </a:srgbClr>
                </a:gs>
                <a:gs pos="49000">
                  <a:srgbClr val="03BD03">
                    <a:alpha val="0"/>
                  </a:srgbClr>
                </a:gs>
                <a:gs pos="100000">
                  <a:srgbClr val="03BD03">
                    <a:alpha val="60000"/>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grpSp>
      <p:sp>
        <p:nvSpPr>
          <p:cNvPr id="720" name="Google Shape;720;p25"/>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14</a:t>
            </a:r>
            <a:endParaRPr sz="1800">
              <a:solidFill>
                <a:schemeClr val="dk1"/>
              </a:solidFill>
              <a:latin typeface="Calibri"/>
              <a:ea typeface="Calibri"/>
              <a:cs typeface="Calibri"/>
              <a:sym typeface="Calibri"/>
            </a:endParaRPr>
          </a:p>
        </p:txBody>
      </p:sp>
      <p:sp>
        <p:nvSpPr>
          <p:cNvPr id="721" name="Google Shape;721;p25"/>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25"/>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紙本22頁</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600"/>
                                        <p:tgtEl>
                                          <p:spTgt spid="711"/>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712"/>
                                        </p:tgtEl>
                                        <p:attrNameLst>
                                          <p:attrName>style.visibility</p:attrName>
                                        </p:attrNameLst>
                                      </p:cBhvr>
                                      <p:to>
                                        <p:strVal val="visible"/>
                                      </p:to>
                                    </p:set>
                                    <p:animEffect transition="in" filter="fade">
                                      <p:cBhvr>
                                        <p:cTn id="11" dur="600"/>
                                        <p:tgtEl>
                                          <p:spTgt spid="712"/>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713"/>
                                        </p:tgtEl>
                                        <p:attrNameLst>
                                          <p:attrName>style.visibility</p:attrName>
                                        </p:attrNameLst>
                                      </p:cBhvr>
                                      <p:to>
                                        <p:strVal val="visible"/>
                                      </p:to>
                                    </p:set>
                                    <p:animEffect transition="in" filter="fade">
                                      <p:cBhvr>
                                        <p:cTn id="15" dur="600"/>
                                        <p:tgtEl>
                                          <p:spTgt spid="713"/>
                                        </p:tgtEl>
                                      </p:cBhvr>
                                    </p:animEffect>
                                  </p:childTnLst>
                                </p:cTn>
                              </p:par>
                            </p:childTnLst>
                          </p:cTn>
                        </p:par>
                        <p:par>
                          <p:cTn id="16" fill="hold">
                            <p:stCondLst>
                              <p:cond delay="1800"/>
                            </p:stCondLst>
                            <p:childTnLst>
                              <p:par>
                                <p:cTn id="17" presetID="23" presetClass="entr" presetSubtype="16" fill="hold" nodeType="afterEffect">
                                  <p:stCondLst>
                                    <p:cond delay="0"/>
                                  </p:stCondLst>
                                  <p:childTnLst>
                                    <p:set>
                                      <p:cBhvr>
                                        <p:cTn id="18" dur="1" fill="hold">
                                          <p:stCondLst>
                                            <p:cond delay="0"/>
                                          </p:stCondLst>
                                        </p:cTn>
                                        <p:tgtEl>
                                          <p:spTgt spid="717"/>
                                        </p:tgtEl>
                                        <p:attrNameLst>
                                          <p:attrName>style.visibility</p:attrName>
                                        </p:attrNameLst>
                                      </p:cBhvr>
                                      <p:to>
                                        <p:strVal val="visible"/>
                                      </p:to>
                                    </p:set>
                                    <p:anim calcmode="lin" valueType="num">
                                      <p:cBhvr additive="base">
                                        <p:cTn id="19" dur="600"/>
                                        <p:tgtEl>
                                          <p:spTgt spid="717"/>
                                        </p:tgtEl>
                                        <p:attrNameLst>
                                          <p:attrName>ppt_w</p:attrName>
                                        </p:attrNameLst>
                                      </p:cBhvr>
                                      <p:tavLst>
                                        <p:tav tm="0">
                                          <p:val>
                                            <p:strVal val="0"/>
                                          </p:val>
                                        </p:tav>
                                        <p:tav tm="100000">
                                          <p:val>
                                            <p:strVal val="#ppt_w"/>
                                          </p:val>
                                        </p:tav>
                                      </p:tavLst>
                                    </p:anim>
                                    <p:anim calcmode="lin" valueType="num">
                                      <p:cBhvr additive="base">
                                        <p:cTn id="20" dur="600"/>
                                        <p:tgtEl>
                                          <p:spTgt spid="717"/>
                                        </p:tgtEl>
                                        <p:attrNameLst>
                                          <p:attrName>ppt_h</p:attrName>
                                        </p:attrNameLst>
                                      </p:cBhvr>
                                      <p:tavLst>
                                        <p:tav tm="0">
                                          <p:val>
                                            <p:strVal val="0"/>
                                          </p:val>
                                        </p:tav>
                                        <p:tav tm="100000">
                                          <p:val>
                                            <p:strVal val="#ppt_h"/>
                                          </p:val>
                                        </p:tav>
                                      </p:tavLst>
                                    </p:anim>
                                  </p:childTnLst>
                                </p:cTn>
                              </p:par>
                              <p:par>
                                <p:cTn id="21" presetID="8" presetClass="emph" presetSubtype="0" fill="hold" nodeType="withEffect">
                                  <p:stCondLst>
                                    <p:cond delay="0"/>
                                  </p:stCondLst>
                                  <p:childTnLst>
                                    <p:animRot by="-21600000">
                                      <p:cBhvr>
                                        <p:cTn id="22" dur="2000" fill="hold"/>
                                        <p:tgtEl>
                                          <p:spTgt spid="7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p26" descr="一張含有 樹, 天空, 室外, 植物 的圖片&#10;&#10;自動產生的描述"/>
          <p:cNvPicPr preferRelativeResize="0"/>
          <p:nvPr/>
        </p:nvPicPr>
        <p:blipFill rotWithShape="1">
          <a:blip r:embed="rId3">
            <a:alphaModFix/>
          </a:blip>
          <a:srcRect l="6165" t="24197" r="4869" b="14727"/>
          <a:stretch/>
        </p:blipFill>
        <p:spPr>
          <a:xfrm>
            <a:off x="-1" y="-29701"/>
            <a:ext cx="12192001" cy="4708027"/>
          </a:xfrm>
          <a:prstGeom prst="rect">
            <a:avLst/>
          </a:prstGeom>
          <a:noFill/>
          <a:ln>
            <a:noFill/>
          </a:ln>
        </p:spPr>
      </p:pic>
      <p:sp>
        <p:nvSpPr>
          <p:cNvPr id="728" name="Google Shape;728;p26"/>
          <p:cNvSpPr/>
          <p:nvPr/>
        </p:nvSpPr>
        <p:spPr>
          <a:xfrm>
            <a:off x="4565114" y="5201428"/>
            <a:ext cx="748522" cy="74852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729" name="Google Shape;729;p26"/>
          <p:cNvSpPr txBox="1"/>
          <p:nvPr/>
        </p:nvSpPr>
        <p:spPr>
          <a:xfrm>
            <a:off x="5520437" y="4868602"/>
            <a:ext cx="2755461" cy="15945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4800"/>
              <a:buFont typeface="Arial"/>
              <a:buNone/>
            </a:pPr>
            <a:r>
              <a:rPr lang="zh-TW" sz="4800">
                <a:solidFill>
                  <a:srgbClr val="013501"/>
                </a:solidFill>
                <a:latin typeface="Arial"/>
                <a:ea typeface="Arial"/>
                <a:cs typeface="Arial"/>
                <a:sym typeface="Arial"/>
              </a:rPr>
              <a:t>研究方法</a:t>
            </a:r>
            <a:endParaRPr/>
          </a:p>
        </p:txBody>
      </p:sp>
      <p:sp>
        <p:nvSpPr>
          <p:cNvPr id="730" name="Google Shape;730;p26"/>
          <p:cNvSpPr/>
          <p:nvPr/>
        </p:nvSpPr>
        <p:spPr>
          <a:xfrm>
            <a:off x="24810" y="0"/>
            <a:ext cx="12192000" cy="4678326"/>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31" name="Google Shape;731;p26"/>
          <p:cNvCxnSpPr/>
          <p:nvPr/>
        </p:nvCxnSpPr>
        <p:spPr>
          <a:xfrm>
            <a:off x="0" y="4678326"/>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732" name="Google Shape;732;p26"/>
          <p:cNvCxnSpPr/>
          <p:nvPr/>
        </p:nvCxnSpPr>
        <p:spPr>
          <a:xfrm>
            <a:off x="0" y="6840634"/>
            <a:ext cx="12216810" cy="0"/>
          </a:xfrm>
          <a:prstGeom prst="straightConnector1">
            <a:avLst/>
          </a:prstGeom>
          <a:noFill/>
          <a:ln w="63500" cap="flat" cmpd="sng">
            <a:solidFill>
              <a:srgbClr val="9F9238"/>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27"/>
          <p:cNvSpPr/>
          <p:nvPr/>
        </p:nvSpPr>
        <p:spPr>
          <a:xfrm>
            <a:off x="452664" y="2693128"/>
            <a:ext cx="1552318" cy="2617454"/>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27"/>
          <p:cNvSpPr/>
          <p:nvPr/>
        </p:nvSpPr>
        <p:spPr>
          <a:xfrm>
            <a:off x="5264444" y="4290415"/>
            <a:ext cx="2186167" cy="156881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27"/>
          <p:cNvSpPr/>
          <p:nvPr/>
        </p:nvSpPr>
        <p:spPr>
          <a:xfrm>
            <a:off x="5264444" y="1857144"/>
            <a:ext cx="2186167" cy="1407195"/>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27"/>
          <p:cNvSpPr/>
          <p:nvPr/>
        </p:nvSpPr>
        <p:spPr>
          <a:xfrm>
            <a:off x="5163795" y="3757270"/>
            <a:ext cx="2428771" cy="650093"/>
          </a:xfrm>
          <a:prstGeom prst="roundRect">
            <a:avLst>
              <a:gd name="adj" fmla="val 17079"/>
            </a:avLst>
          </a:prstGeom>
          <a:gradFill>
            <a:gsLst>
              <a:gs pos="0">
                <a:srgbClr val="9F9238"/>
              </a:gs>
              <a:gs pos="52999">
                <a:srgbClr val="03BD03"/>
              </a:gs>
              <a:gs pos="100000">
                <a:srgbClr val="01350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42" name="Google Shape;742;p27"/>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743" name="Google Shape;743;p27"/>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744" name="Google Shape;744;p27"/>
          <p:cNvSpPr/>
          <p:nvPr/>
        </p:nvSpPr>
        <p:spPr>
          <a:xfrm>
            <a:off x="434235" y="2275020"/>
            <a:ext cx="219263" cy="219263"/>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27"/>
          <p:cNvSpPr/>
          <p:nvPr/>
        </p:nvSpPr>
        <p:spPr>
          <a:xfrm>
            <a:off x="5163795" y="1354469"/>
            <a:ext cx="2428771" cy="650093"/>
          </a:xfrm>
          <a:prstGeom prst="roundRect">
            <a:avLst>
              <a:gd name="adj" fmla="val 17079"/>
            </a:avLst>
          </a:prstGeom>
          <a:gradFill>
            <a:gsLst>
              <a:gs pos="0">
                <a:srgbClr val="9F9238"/>
              </a:gs>
              <a:gs pos="52999">
                <a:srgbClr val="03BD03"/>
              </a:gs>
              <a:gs pos="100000">
                <a:srgbClr val="01350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27"/>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研究架構</a:t>
            </a:r>
            <a:endParaRPr/>
          </a:p>
        </p:txBody>
      </p:sp>
      <p:sp>
        <p:nvSpPr>
          <p:cNvPr id="747" name="Google Shape;747;p27"/>
          <p:cNvSpPr txBox="1"/>
          <p:nvPr/>
        </p:nvSpPr>
        <p:spPr>
          <a:xfrm>
            <a:off x="5272863" y="2054697"/>
            <a:ext cx="2222364" cy="12638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自然風險 市場風險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社會風險 安全風險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財務風險 人力風險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管理風險 </a:t>
            </a:r>
            <a:endParaRPr/>
          </a:p>
        </p:txBody>
      </p:sp>
      <p:sp>
        <p:nvSpPr>
          <p:cNvPr id="748" name="Google Shape;748;p27"/>
          <p:cNvSpPr txBox="1"/>
          <p:nvPr/>
        </p:nvSpPr>
        <p:spPr>
          <a:xfrm>
            <a:off x="5370645" y="3659022"/>
            <a:ext cx="2026801"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zh-TW" sz="2400">
                <a:solidFill>
                  <a:schemeClr val="lt1"/>
                </a:solidFill>
                <a:latin typeface="Arial"/>
                <a:ea typeface="Arial"/>
                <a:cs typeface="Arial"/>
                <a:sym typeface="Arial"/>
              </a:rPr>
              <a:t>風險表現程度</a:t>
            </a:r>
            <a:endParaRPr/>
          </a:p>
        </p:txBody>
      </p:sp>
      <p:sp>
        <p:nvSpPr>
          <p:cNvPr id="749" name="Google Shape;749;p27"/>
          <p:cNvSpPr txBox="1"/>
          <p:nvPr/>
        </p:nvSpPr>
        <p:spPr>
          <a:xfrm>
            <a:off x="474020" y="2608784"/>
            <a:ext cx="2459573" cy="2779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民宿業者特性</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1.性別</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2.年齡</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3.縣市</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4.地區</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5.類型</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6.過去行業</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7.經營時間</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8.經營家數</a:t>
            </a:r>
            <a:endParaRPr/>
          </a:p>
        </p:txBody>
      </p:sp>
      <p:sp>
        <p:nvSpPr>
          <p:cNvPr id="750" name="Google Shape;750;p27"/>
          <p:cNvSpPr txBox="1"/>
          <p:nvPr/>
        </p:nvSpPr>
        <p:spPr>
          <a:xfrm>
            <a:off x="2704131" y="3033383"/>
            <a:ext cx="2125536" cy="12638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差異分析</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(T檢定、ANOVA)</a:t>
            </a:r>
            <a:endParaRPr sz="1800">
              <a:solidFill>
                <a:srgbClr val="013501"/>
              </a:solidFill>
              <a:latin typeface="Arial"/>
              <a:ea typeface="Arial"/>
              <a:cs typeface="Arial"/>
              <a:sym typeface="Arial"/>
            </a:endParaRPr>
          </a:p>
        </p:txBody>
      </p:sp>
      <p:sp>
        <p:nvSpPr>
          <p:cNvPr id="751" name="Google Shape;751;p27"/>
          <p:cNvSpPr txBox="1"/>
          <p:nvPr/>
        </p:nvSpPr>
        <p:spPr>
          <a:xfrm>
            <a:off x="5315862" y="4638135"/>
            <a:ext cx="2136366" cy="12638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自然風險 市場風險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社會風險 安全風險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財務風險 人力風險</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管理風險 </a:t>
            </a:r>
            <a:endParaRPr/>
          </a:p>
        </p:txBody>
      </p:sp>
      <p:sp>
        <p:nvSpPr>
          <p:cNvPr id="752" name="Google Shape;752;p27"/>
          <p:cNvSpPr txBox="1"/>
          <p:nvPr/>
        </p:nvSpPr>
        <p:spPr>
          <a:xfrm>
            <a:off x="8278686" y="3033383"/>
            <a:ext cx="1824303" cy="12638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IPA風險評估</a:t>
            </a:r>
            <a:endParaRPr/>
          </a:p>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風險管理矩陣</a:t>
            </a:r>
            <a:endParaRPr/>
          </a:p>
        </p:txBody>
      </p:sp>
      <p:sp>
        <p:nvSpPr>
          <p:cNvPr id="753" name="Google Shape;753;p27"/>
          <p:cNvSpPr txBox="1"/>
          <p:nvPr/>
        </p:nvSpPr>
        <p:spPr>
          <a:xfrm>
            <a:off x="5154259" y="1258637"/>
            <a:ext cx="2459573"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zh-TW" sz="2400">
                <a:solidFill>
                  <a:schemeClr val="lt1"/>
                </a:solidFill>
                <a:latin typeface="Arial"/>
                <a:ea typeface="Arial"/>
                <a:cs typeface="Arial"/>
                <a:sym typeface="Arial"/>
              </a:rPr>
              <a:t>風險認知-重要性</a:t>
            </a:r>
            <a:endParaRPr/>
          </a:p>
        </p:txBody>
      </p:sp>
      <p:sp>
        <p:nvSpPr>
          <p:cNvPr id="754" name="Google Shape;754;p27"/>
          <p:cNvSpPr txBox="1"/>
          <p:nvPr/>
        </p:nvSpPr>
        <p:spPr>
          <a:xfrm>
            <a:off x="10691770" y="3033383"/>
            <a:ext cx="1337948" cy="126384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市場風險</a:t>
            </a:r>
            <a:br>
              <a:rPr lang="zh-TW" sz="1800">
                <a:solidFill>
                  <a:srgbClr val="013501"/>
                </a:solidFill>
                <a:latin typeface="Arial"/>
                <a:ea typeface="Arial"/>
                <a:cs typeface="Arial"/>
                <a:sym typeface="Arial"/>
              </a:rPr>
            </a:br>
            <a:r>
              <a:rPr lang="zh-TW" sz="1800">
                <a:solidFill>
                  <a:srgbClr val="013501"/>
                </a:solidFill>
                <a:latin typeface="Arial"/>
                <a:ea typeface="Arial"/>
                <a:cs typeface="Arial"/>
                <a:sym typeface="Arial"/>
              </a:rPr>
              <a:t>安全風險</a:t>
            </a:r>
            <a:br>
              <a:rPr lang="zh-TW" sz="1800">
                <a:solidFill>
                  <a:srgbClr val="013501"/>
                </a:solidFill>
                <a:latin typeface="Arial"/>
                <a:ea typeface="Arial"/>
                <a:cs typeface="Arial"/>
                <a:sym typeface="Arial"/>
              </a:rPr>
            </a:br>
            <a:r>
              <a:rPr lang="zh-TW" sz="1800">
                <a:solidFill>
                  <a:srgbClr val="013501"/>
                </a:solidFill>
                <a:latin typeface="Arial"/>
                <a:ea typeface="Arial"/>
                <a:cs typeface="Arial"/>
                <a:sym typeface="Arial"/>
              </a:rPr>
              <a:t>人力風險</a:t>
            </a:r>
            <a:endParaRPr/>
          </a:p>
        </p:txBody>
      </p:sp>
      <p:sp>
        <p:nvSpPr>
          <p:cNvPr id="755" name="Google Shape;755;p27"/>
          <p:cNvSpPr txBox="1"/>
          <p:nvPr/>
        </p:nvSpPr>
        <p:spPr>
          <a:xfrm>
            <a:off x="407977" y="1854896"/>
            <a:ext cx="2459573"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民宿業者特性</a:t>
            </a:r>
            <a:endParaRPr/>
          </a:p>
        </p:txBody>
      </p:sp>
      <p:grpSp>
        <p:nvGrpSpPr>
          <p:cNvPr id="756" name="Google Shape;756;p27"/>
          <p:cNvGrpSpPr/>
          <p:nvPr/>
        </p:nvGrpSpPr>
        <p:grpSpPr>
          <a:xfrm>
            <a:off x="2256976" y="2119441"/>
            <a:ext cx="2928085" cy="3406228"/>
            <a:chOff x="2256976" y="2119441"/>
            <a:chExt cx="2928085" cy="3406228"/>
          </a:xfrm>
        </p:grpSpPr>
        <p:cxnSp>
          <p:nvCxnSpPr>
            <p:cNvPr id="757" name="Google Shape;757;p27"/>
            <p:cNvCxnSpPr/>
            <p:nvPr/>
          </p:nvCxnSpPr>
          <p:spPr>
            <a:xfrm rot="10800000" flipH="1">
              <a:off x="2256976" y="2119441"/>
              <a:ext cx="2755473" cy="978686"/>
            </a:xfrm>
            <a:prstGeom prst="straightConnector1">
              <a:avLst/>
            </a:prstGeom>
            <a:noFill/>
            <a:ln w="12700" cap="rnd" cmpd="sng">
              <a:solidFill>
                <a:srgbClr val="F5F7FC"/>
              </a:solidFill>
              <a:prstDash val="solid"/>
              <a:miter lim="800000"/>
              <a:headEnd type="none" w="sm" len="sm"/>
              <a:tailEnd type="none" w="sm" len="sm"/>
            </a:ln>
          </p:spPr>
        </p:cxnSp>
        <p:cxnSp>
          <p:nvCxnSpPr>
            <p:cNvPr id="758" name="Google Shape;758;p27"/>
            <p:cNvCxnSpPr/>
            <p:nvPr/>
          </p:nvCxnSpPr>
          <p:spPr>
            <a:xfrm>
              <a:off x="2348738" y="4900293"/>
              <a:ext cx="2836323" cy="625376"/>
            </a:xfrm>
            <a:prstGeom prst="straightConnector1">
              <a:avLst/>
            </a:prstGeom>
            <a:noFill/>
            <a:ln w="12700" cap="rnd" cmpd="sng">
              <a:solidFill>
                <a:srgbClr val="F5F7FC"/>
              </a:solidFill>
              <a:prstDash val="solid"/>
              <a:miter lim="800000"/>
              <a:headEnd type="none" w="sm" len="sm"/>
              <a:tailEnd type="none" w="sm" len="sm"/>
            </a:ln>
          </p:spPr>
        </p:cxnSp>
      </p:grpSp>
      <p:grpSp>
        <p:nvGrpSpPr>
          <p:cNvPr id="759" name="Google Shape;759;p27"/>
          <p:cNvGrpSpPr/>
          <p:nvPr/>
        </p:nvGrpSpPr>
        <p:grpSpPr>
          <a:xfrm flipH="1">
            <a:off x="7552953" y="2119441"/>
            <a:ext cx="2928085" cy="3406228"/>
            <a:chOff x="2256976" y="2119441"/>
            <a:chExt cx="2928085" cy="3406228"/>
          </a:xfrm>
        </p:grpSpPr>
        <p:cxnSp>
          <p:nvCxnSpPr>
            <p:cNvPr id="760" name="Google Shape;760;p27"/>
            <p:cNvCxnSpPr/>
            <p:nvPr/>
          </p:nvCxnSpPr>
          <p:spPr>
            <a:xfrm rot="10800000" flipH="1">
              <a:off x="2256976" y="2119441"/>
              <a:ext cx="2755473" cy="978686"/>
            </a:xfrm>
            <a:prstGeom prst="straightConnector1">
              <a:avLst/>
            </a:prstGeom>
            <a:noFill/>
            <a:ln w="12700" cap="rnd" cmpd="sng">
              <a:solidFill>
                <a:srgbClr val="F5F7FC"/>
              </a:solidFill>
              <a:prstDash val="solid"/>
              <a:miter lim="800000"/>
              <a:headEnd type="none" w="sm" len="sm"/>
              <a:tailEnd type="none" w="sm" len="sm"/>
            </a:ln>
          </p:spPr>
        </p:cxnSp>
        <p:cxnSp>
          <p:nvCxnSpPr>
            <p:cNvPr id="761" name="Google Shape;761;p27"/>
            <p:cNvCxnSpPr/>
            <p:nvPr/>
          </p:nvCxnSpPr>
          <p:spPr>
            <a:xfrm>
              <a:off x="2348738" y="4900293"/>
              <a:ext cx="2836323" cy="625376"/>
            </a:xfrm>
            <a:prstGeom prst="straightConnector1">
              <a:avLst/>
            </a:prstGeom>
            <a:noFill/>
            <a:ln w="12700" cap="rnd" cmpd="sng">
              <a:solidFill>
                <a:srgbClr val="F5F7FC"/>
              </a:solidFill>
              <a:prstDash val="solid"/>
              <a:miter lim="800000"/>
              <a:headEnd type="none" w="sm" len="sm"/>
              <a:tailEnd type="none" w="sm" len="sm"/>
            </a:ln>
          </p:spPr>
        </p:cxnSp>
      </p:grpSp>
      <p:sp>
        <p:nvSpPr>
          <p:cNvPr id="762" name="Google Shape;762;p27"/>
          <p:cNvSpPr/>
          <p:nvPr/>
        </p:nvSpPr>
        <p:spPr>
          <a:xfrm>
            <a:off x="515938" y="990365"/>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27"/>
          <p:cNvSpPr txBox="1"/>
          <p:nvPr/>
        </p:nvSpPr>
        <p:spPr>
          <a:xfrm>
            <a:off x="597972" y="685086"/>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紙本28頁</a:t>
            </a:r>
            <a:endParaRPr/>
          </a:p>
        </p:txBody>
      </p:sp>
      <p:sp>
        <p:nvSpPr>
          <p:cNvPr id="764" name="Google Shape;764;p27"/>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16</a:t>
            </a:r>
            <a:endParaRPr sz="1800">
              <a:solidFill>
                <a:schemeClr val="dk1"/>
              </a:solidFill>
              <a:latin typeface="Calibri"/>
              <a:ea typeface="Calibri"/>
              <a:cs typeface="Calibri"/>
              <a:sym typeface="Calibri"/>
            </a:endParaRPr>
          </a:p>
        </p:txBody>
      </p:sp>
    </p:spTree>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28"/>
          <p:cNvSpPr/>
          <p:nvPr/>
        </p:nvSpPr>
        <p:spPr>
          <a:xfrm>
            <a:off x="515937"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28"/>
          <p:cNvSpPr/>
          <p:nvPr/>
        </p:nvSpPr>
        <p:spPr>
          <a:xfrm>
            <a:off x="3585295"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28"/>
          <p:cNvSpPr/>
          <p:nvPr/>
        </p:nvSpPr>
        <p:spPr>
          <a:xfrm>
            <a:off x="9473299"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2" name="Google Shape;772;p28"/>
          <p:cNvSpPr/>
          <p:nvPr/>
        </p:nvSpPr>
        <p:spPr>
          <a:xfrm>
            <a:off x="6526151"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74" name="Google Shape;774;p28"/>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775" name="Google Shape;775;p28"/>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776" name="Google Shape;776;p28"/>
          <p:cNvSpPr/>
          <p:nvPr/>
        </p:nvSpPr>
        <p:spPr>
          <a:xfrm>
            <a:off x="1127181"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時間</a:t>
            </a:r>
            <a:endParaRPr sz="1800">
              <a:solidFill>
                <a:schemeClr val="lt1"/>
              </a:solidFill>
              <a:latin typeface="Arial"/>
              <a:ea typeface="Arial"/>
              <a:cs typeface="Arial"/>
              <a:sym typeface="Arial"/>
            </a:endParaRPr>
          </a:p>
        </p:txBody>
      </p:sp>
      <p:sp>
        <p:nvSpPr>
          <p:cNvPr id="777" name="Google Shape;777;p28"/>
          <p:cNvSpPr txBox="1"/>
          <p:nvPr/>
        </p:nvSpPr>
        <p:spPr>
          <a:xfrm>
            <a:off x="419573" y="154707"/>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抽樣設計</a:t>
            </a:r>
            <a:endParaRPr/>
          </a:p>
        </p:txBody>
      </p:sp>
      <p:sp>
        <p:nvSpPr>
          <p:cNvPr id="778" name="Google Shape;778;p28"/>
          <p:cNvSpPr txBox="1"/>
          <p:nvPr/>
        </p:nvSpPr>
        <p:spPr>
          <a:xfrm>
            <a:off x="7901260" y="-604160"/>
            <a:ext cx="3135347" cy="48148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endParaRPr sz="1800">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a:solidFill>
                <a:srgbClr val="013501"/>
              </a:solidFill>
              <a:latin typeface="Arial"/>
              <a:ea typeface="Arial"/>
              <a:cs typeface="Arial"/>
              <a:sym typeface="Arial"/>
            </a:endParaRPr>
          </a:p>
        </p:txBody>
      </p:sp>
      <p:sp>
        <p:nvSpPr>
          <p:cNvPr id="779" name="Google Shape;779;p28"/>
          <p:cNvSpPr/>
          <p:nvPr/>
        </p:nvSpPr>
        <p:spPr>
          <a:xfrm>
            <a:off x="4122523"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對象</a:t>
            </a:r>
            <a:endParaRPr sz="1800">
              <a:solidFill>
                <a:schemeClr val="lt1"/>
              </a:solidFill>
              <a:latin typeface="Arial"/>
              <a:ea typeface="Arial"/>
              <a:cs typeface="Arial"/>
              <a:sym typeface="Arial"/>
            </a:endParaRPr>
          </a:p>
        </p:txBody>
      </p:sp>
      <p:sp>
        <p:nvSpPr>
          <p:cNvPr id="780" name="Google Shape;780;p28"/>
          <p:cNvSpPr/>
          <p:nvPr/>
        </p:nvSpPr>
        <p:spPr>
          <a:xfrm>
            <a:off x="10084543"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方式</a:t>
            </a:r>
            <a:endParaRPr sz="1800">
              <a:solidFill>
                <a:schemeClr val="lt1"/>
              </a:solidFill>
              <a:latin typeface="Arial"/>
              <a:ea typeface="Arial"/>
              <a:cs typeface="Arial"/>
              <a:sym typeface="Arial"/>
            </a:endParaRPr>
          </a:p>
        </p:txBody>
      </p:sp>
      <p:sp>
        <p:nvSpPr>
          <p:cNvPr id="781" name="Google Shape;781;p28"/>
          <p:cNvSpPr/>
          <p:nvPr/>
        </p:nvSpPr>
        <p:spPr>
          <a:xfrm>
            <a:off x="7137396"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方法</a:t>
            </a:r>
            <a:endParaRPr sz="1800">
              <a:solidFill>
                <a:schemeClr val="lt1"/>
              </a:solidFill>
              <a:latin typeface="Arial"/>
              <a:ea typeface="Arial"/>
              <a:cs typeface="Arial"/>
              <a:sym typeface="Arial"/>
            </a:endParaRPr>
          </a:p>
        </p:txBody>
      </p:sp>
      <p:sp>
        <p:nvSpPr>
          <p:cNvPr id="782" name="Google Shape;782;p28"/>
          <p:cNvSpPr txBox="1"/>
          <p:nvPr/>
        </p:nvSpPr>
        <p:spPr>
          <a:xfrm>
            <a:off x="6639096" y="3626239"/>
            <a:ext cx="206115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各縣市理事長協助提供縣市入口網</a:t>
            </a:r>
            <a:endParaRPr sz="1800">
              <a:solidFill>
                <a:srgbClr val="013501"/>
              </a:solidFill>
              <a:latin typeface="Arial"/>
              <a:ea typeface="Arial"/>
              <a:cs typeface="Arial"/>
              <a:sym typeface="Arial"/>
            </a:endParaRPr>
          </a:p>
          <a:p>
            <a:pPr marL="0" marR="0" lvl="0" indent="0" algn="l" rtl="0">
              <a:spcBef>
                <a:spcPts val="0"/>
              </a:spcBef>
              <a:spcAft>
                <a:spcPts val="0"/>
              </a:spcAft>
              <a:buNone/>
            </a:pPr>
            <a:r>
              <a:rPr lang="zh-TW" sz="1800">
                <a:solidFill>
                  <a:srgbClr val="013501"/>
                </a:solidFill>
                <a:latin typeface="Arial"/>
                <a:ea typeface="Arial"/>
                <a:cs typeface="Arial"/>
                <a:sym typeface="Arial"/>
              </a:rPr>
              <a:t>電子刊物雜誌曝光</a:t>
            </a:r>
            <a:endParaRPr/>
          </a:p>
        </p:txBody>
      </p:sp>
      <p:sp>
        <p:nvSpPr>
          <p:cNvPr id="783" name="Google Shape;783;p28"/>
          <p:cNvSpPr txBox="1"/>
          <p:nvPr/>
        </p:nvSpPr>
        <p:spPr>
          <a:xfrm>
            <a:off x="9778907" y="3349240"/>
            <a:ext cx="170027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李克特五點尺度量表，刪除連續填答1、3、5尺度之問卷當作無效問卷。</a:t>
            </a:r>
            <a:endParaRPr/>
          </a:p>
        </p:txBody>
      </p:sp>
      <p:sp>
        <p:nvSpPr>
          <p:cNvPr id="784" name="Google Shape;784;p28"/>
          <p:cNvSpPr txBox="1"/>
          <p:nvPr/>
        </p:nvSpPr>
        <p:spPr>
          <a:xfrm>
            <a:off x="3857357" y="2933742"/>
            <a:ext cx="175798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台東民宿協會花蓮民宿協會金門民宿協會宜蘭民宿協會屏東民宿協會各縣市民宿協會及全台民宿全聯會等民宿</a:t>
            </a:r>
            <a:endParaRPr sz="1800">
              <a:solidFill>
                <a:srgbClr val="013501"/>
              </a:solidFill>
              <a:latin typeface="Arial"/>
              <a:ea typeface="Arial"/>
              <a:cs typeface="Arial"/>
              <a:sym typeface="Arial"/>
            </a:endParaRPr>
          </a:p>
        </p:txBody>
      </p:sp>
      <p:sp>
        <p:nvSpPr>
          <p:cNvPr id="785" name="Google Shape;785;p28"/>
          <p:cNvSpPr txBox="1"/>
          <p:nvPr/>
        </p:nvSpPr>
        <p:spPr>
          <a:xfrm>
            <a:off x="597766" y="3349240"/>
            <a:ext cx="211954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2022 年 02月 15 日~ 02月17日</a:t>
            </a:r>
            <a:endParaRPr sz="1800">
              <a:solidFill>
                <a:srgbClr val="013501"/>
              </a:solidFill>
              <a:latin typeface="Arial"/>
              <a:ea typeface="Arial"/>
              <a:cs typeface="Arial"/>
              <a:sym typeface="Arial"/>
            </a:endParaRPr>
          </a:p>
          <a:p>
            <a:pPr marL="0" marR="0" lvl="0" indent="0" algn="l" rtl="0">
              <a:spcBef>
                <a:spcPts val="0"/>
              </a:spcBef>
              <a:spcAft>
                <a:spcPts val="0"/>
              </a:spcAft>
              <a:buNone/>
            </a:pPr>
            <a:endParaRPr sz="1800">
              <a:solidFill>
                <a:srgbClr val="013501"/>
              </a:solidFill>
              <a:latin typeface="Arial"/>
              <a:ea typeface="Arial"/>
              <a:cs typeface="Arial"/>
              <a:sym typeface="Arial"/>
            </a:endParaRPr>
          </a:p>
          <a:p>
            <a:pPr marL="0" marR="0" lvl="0" indent="0" algn="l" rtl="0">
              <a:spcBef>
                <a:spcPts val="0"/>
              </a:spcBef>
              <a:spcAft>
                <a:spcPts val="0"/>
              </a:spcAft>
              <a:buNone/>
            </a:pPr>
            <a:r>
              <a:rPr lang="zh-TW" sz="1800">
                <a:solidFill>
                  <a:srgbClr val="013501"/>
                </a:solidFill>
                <a:latin typeface="Arial"/>
                <a:ea typeface="Arial"/>
                <a:cs typeface="Arial"/>
                <a:sym typeface="Arial"/>
              </a:rPr>
              <a:t>2022 年 03月01日~03月12日</a:t>
            </a:r>
            <a:endParaRPr sz="1800">
              <a:solidFill>
                <a:srgbClr val="013501"/>
              </a:solidFill>
              <a:latin typeface="Arial"/>
              <a:ea typeface="Arial"/>
              <a:cs typeface="Arial"/>
              <a:sym typeface="Arial"/>
            </a:endParaRPr>
          </a:p>
        </p:txBody>
      </p:sp>
      <p:sp>
        <p:nvSpPr>
          <p:cNvPr id="786" name="Google Shape;786;p28"/>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17</a:t>
            </a:r>
            <a:endParaRPr sz="1800">
              <a:solidFill>
                <a:schemeClr val="dk1"/>
              </a:solidFill>
              <a:latin typeface="Calibri"/>
              <a:ea typeface="Calibri"/>
              <a:cs typeface="Calibri"/>
              <a:sym typeface="Calibri"/>
            </a:endParaRPr>
          </a:p>
        </p:txBody>
      </p:sp>
      <p:sp>
        <p:nvSpPr>
          <p:cNvPr id="787" name="Google Shape;787;p28"/>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28"/>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紙本29頁</a:t>
            </a:r>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9"/>
                                        </p:tgtEl>
                                        <p:attrNameLst>
                                          <p:attrName>style.visibility</p:attrName>
                                        </p:attrNameLst>
                                      </p:cBhvr>
                                      <p:to>
                                        <p:strVal val="visible"/>
                                      </p:to>
                                    </p:set>
                                    <p:animEffect transition="in" filter="fade">
                                      <p:cBhvr>
                                        <p:cTn id="7" dur="1000"/>
                                        <p:tgtEl>
                                          <p:spTgt spid="769"/>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1000"/>
                                        <p:tgtEl>
                                          <p:spTgt spid="776"/>
                                        </p:tgtEl>
                                      </p:cBhvr>
                                    </p:animEffect>
                                  </p:childTnLst>
                                </p:cTn>
                              </p:par>
                              <p:par>
                                <p:cTn id="11" presetID="10" presetClass="entr" presetSubtype="0" fill="hold" nodeType="withEffect">
                                  <p:stCondLst>
                                    <p:cond delay="0"/>
                                  </p:stCondLst>
                                  <p:childTnLst>
                                    <p:set>
                                      <p:cBhvr>
                                        <p:cTn id="12" dur="1" fill="hold">
                                          <p:stCondLst>
                                            <p:cond delay="0"/>
                                          </p:stCondLst>
                                        </p:cTn>
                                        <p:tgtEl>
                                          <p:spTgt spid="785"/>
                                        </p:tgtEl>
                                        <p:attrNameLst>
                                          <p:attrName>style.visibility</p:attrName>
                                        </p:attrNameLst>
                                      </p:cBhvr>
                                      <p:to>
                                        <p:strVal val="visible"/>
                                      </p:to>
                                    </p:set>
                                    <p:animEffect transition="in" filter="fade">
                                      <p:cBhvr>
                                        <p:cTn id="13" dur="1000"/>
                                        <p:tgtEl>
                                          <p:spTgt spid="785"/>
                                        </p:tgtEl>
                                      </p:cBhvr>
                                    </p:animEffect>
                                  </p:childTnLst>
                                </p:cTn>
                              </p:par>
                              <p:par>
                                <p:cTn id="14" presetID="10" presetClass="entr" presetSubtype="0" fill="hold" nodeType="withEffect">
                                  <p:stCondLst>
                                    <p:cond delay="0"/>
                                  </p:stCondLst>
                                  <p:childTnLst>
                                    <p:set>
                                      <p:cBhvr>
                                        <p:cTn id="15" dur="1" fill="hold">
                                          <p:stCondLst>
                                            <p:cond delay="0"/>
                                          </p:stCondLst>
                                        </p:cTn>
                                        <p:tgtEl>
                                          <p:spTgt spid="770"/>
                                        </p:tgtEl>
                                        <p:attrNameLst>
                                          <p:attrName>style.visibility</p:attrName>
                                        </p:attrNameLst>
                                      </p:cBhvr>
                                      <p:to>
                                        <p:strVal val="visible"/>
                                      </p:to>
                                    </p:set>
                                    <p:animEffect transition="in" filter="fade">
                                      <p:cBhvr>
                                        <p:cTn id="16" dur="1000"/>
                                        <p:tgtEl>
                                          <p:spTgt spid="770"/>
                                        </p:tgtEl>
                                      </p:cBhvr>
                                    </p:animEffect>
                                  </p:childTnLst>
                                </p:cTn>
                              </p:par>
                              <p:par>
                                <p:cTn id="17" presetID="10" presetClass="entr" presetSubtype="0" fill="hold" nodeType="withEffect">
                                  <p:stCondLst>
                                    <p:cond delay="0"/>
                                  </p:stCondLst>
                                  <p:childTnLst>
                                    <p:set>
                                      <p:cBhvr>
                                        <p:cTn id="18" dur="1" fill="hold">
                                          <p:stCondLst>
                                            <p:cond delay="0"/>
                                          </p:stCondLst>
                                        </p:cTn>
                                        <p:tgtEl>
                                          <p:spTgt spid="779"/>
                                        </p:tgtEl>
                                        <p:attrNameLst>
                                          <p:attrName>style.visibility</p:attrName>
                                        </p:attrNameLst>
                                      </p:cBhvr>
                                      <p:to>
                                        <p:strVal val="visible"/>
                                      </p:to>
                                    </p:set>
                                    <p:animEffect transition="in" filter="fade">
                                      <p:cBhvr>
                                        <p:cTn id="19" dur="1000"/>
                                        <p:tgtEl>
                                          <p:spTgt spid="779"/>
                                        </p:tgtEl>
                                      </p:cBhvr>
                                    </p:animEffect>
                                  </p:childTnLst>
                                </p:cTn>
                              </p:par>
                              <p:par>
                                <p:cTn id="20" presetID="10" presetClass="entr" presetSubtype="0" fill="hold" nodeType="withEffect">
                                  <p:stCondLst>
                                    <p:cond delay="0"/>
                                  </p:stCondLst>
                                  <p:childTnLst>
                                    <p:set>
                                      <p:cBhvr>
                                        <p:cTn id="21" dur="1" fill="hold">
                                          <p:stCondLst>
                                            <p:cond delay="0"/>
                                          </p:stCondLst>
                                        </p:cTn>
                                        <p:tgtEl>
                                          <p:spTgt spid="784"/>
                                        </p:tgtEl>
                                        <p:attrNameLst>
                                          <p:attrName>style.visibility</p:attrName>
                                        </p:attrNameLst>
                                      </p:cBhvr>
                                      <p:to>
                                        <p:strVal val="visible"/>
                                      </p:to>
                                    </p:set>
                                    <p:animEffect transition="in" filter="fade">
                                      <p:cBhvr>
                                        <p:cTn id="22" dur="1000"/>
                                        <p:tgtEl>
                                          <p:spTgt spid="784"/>
                                        </p:tgtEl>
                                      </p:cBhvr>
                                    </p:animEffect>
                                  </p:childTnLst>
                                </p:cTn>
                              </p:par>
                              <p:par>
                                <p:cTn id="23" presetID="10" presetClass="entr" presetSubtype="0" fill="hold" nodeType="withEffect">
                                  <p:stCondLst>
                                    <p:cond delay="0"/>
                                  </p:stCondLst>
                                  <p:childTnLst>
                                    <p:set>
                                      <p:cBhvr>
                                        <p:cTn id="24" dur="1" fill="hold">
                                          <p:stCondLst>
                                            <p:cond delay="0"/>
                                          </p:stCondLst>
                                        </p:cTn>
                                        <p:tgtEl>
                                          <p:spTgt spid="771"/>
                                        </p:tgtEl>
                                        <p:attrNameLst>
                                          <p:attrName>style.visibility</p:attrName>
                                        </p:attrNameLst>
                                      </p:cBhvr>
                                      <p:to>
                                        <p:strVal val="visible"/>
                                      </p:to>
                                    </p:set>
                                    <p:animEffect transition="in" filter="fade">
                                      <p:cBhvr>
                                        <p:cTn id="25" dur="1000"/>
                                        <p:tgtEl>
                                          <p:spTgt spid="771"/>
                                        </p:tgtEl>
                                      </p:cBhvr>
                                    </p:animEffect>
                                  </p:childTnLst>
                                </p:cTn>
                              </p:par>
                              <p:par>
                                <p:cTn id="26" presetID="10" presetClass="entr" presetSubtype="0" fill="hold" nodeType="withEffect">
                                  <p:stCondLst>
                                    <p:cond delay="0"/>
                                  </p:stCondLst>
                                  <p:childTnLst>
                                    <p:set>
                                      <p:cBhvr>
                                        <p:cTn id="27" dur="1" fill="hold">
                                          <p:stCondLst>
                                            <p:cond delay="0"/>
                                          </p:stCondLst>
                                        </p:cTn>
                                        <p:tgtEl>
                                          <p:spTgt spid="780"/>
                                        </p:tgtEl>
                                        <p:attrNameLst>
                                          <p:attrName>style.visibility</p:attrName>
                                        </p:attrNameLst>
                                      </p:cBhvr>
                                      <p:to>
                                        <p:strVal val="visible"/>
                                      </p:to>
                                    </p:set>
                                    <p:animEffect transition="in" filter="fade">
                                      <p:cBhvr>
                                        <p:cTn id="28" dur="1000"/>
                                        <p:tgtEl>
                                          <p:spTgt spid="780"/>
                                        </p:tgtEl>
                                      </p:cBhvr>
                                    </p:animEffect>
                                  </p:childTnLst>
                                </p:cTn>
                              </p:par>
                              <p:par>
                                <p:cTn id="29" presetID="10" presetClass="entr" presetSubtype="0" fill="hold" nodeType="withEffect">
                                  <p:stCondLst>
                                    <p:cond delay="0"/>
                                  </p:stCondLst>
                                  <p:childTnLst>
                                    <p:set>
                                      <p:cBhvr>
                                        <p:cTn id="30" dur="1" fill="hold">
                                          <p:stCondLst>
                                            <p:cond delay="0"/>
                                          </p:stCondLst>
                                        </p:cTn>
                                        <p:tgtEl>
                                          <p:spTgt spid="783"/>
                                        </p:tgtEl>
                                        <p:attrNameLst>
                                          <p:attrName>style.visibility</p:attrName>
                                        </p:attrNameLst>
                                      </p:cBhvr>
                                      <p:to>
                                        <p:strVal val="visible"/>
                                      </p:to>
                                    </p:set>
                                    <p:animEffect transition="in" filter="fade">
                                      <p:cBhvr>
                                        <p:cTn id="31" dur="1000"/>
                                        <p:tgtEl>
                                          <p:spTgt spid="783"/>
                                        </p:tgtEl>
                                      </p:cBhvr>
                                    </p:animEffect>
                                  </p:childTnLst>
                                </p:cTn>
                              </p:par>
                              <p:par>
                                <p:cTn id="32" presetID="10" presetClass="entr" presetSubtype="0" fill="hold" nodeType="withEffect">
                                  <p:stCondLst>
                                    <p:cond delay="0"/>
                                  </p:stCondLst>
                                  <p:childTnLst>
                                    <p:set>
                                      <p:cBhvr>
                                        <p:cTn id="33" dur="1" fill="hold">
                                          <p:stCondLst>
                                            <p:cond delay="0"/>
                                          </p:stCondLst>
                                        </p:cTn>
                                        <p:tgtEl>
                                          <p:spTgt spid="772"/>
                                        </p:tgtEl>
                                        <p:attrNameLst>
                                          <p:attrName>style.visibility</p:attrName>
                                        </p:attrNameLst>
                                      </p:cBhvr>
                                      <p:to>
                                        <p:strVal val="visible"/>
                                      </p:to>
                                    </p:set>
                                    <p:animEffect transition="in" filter="fade">
                                      <p:cBhvr>
                                        <p:cTn id="34" dur="1000"/>
                                        <p:tgtEl>
                                          <p:spTgt spid="772"/>
                                        </p:tgtEl>
                                      </p:cBhvr>
                                    </p:animEffect>
                                  </p:childTnLst>
                                </p:cTn>
                              </p:par>
                              <p:par>
                                <p:cTn id="35" presetID="10" presetClass="entr" presetSubtype="0" fill="hold" nodeType="withEffect">
                                  <p:stCondLst>
                                    <p:cond delay="0"/>
                                  </p:stCondLst>
                                  <p:childTnLst>
                                    <p:set>
                                      <p:cBhvr>
                                        <p:cTn id="36" dur="1" fill="hold">
                                          <p:stCondLst>
                                            <p:cond delay="0"/>
                                          </p:stCondLst>
                                        </p:cTn>
                                        <p:tgtEl>
                                          <p:spTgt spid="781"/>
                                        </p:tgtEl>
                                        <p:attrNameLst>
                                          <p:attrName>style.visibility</p:attrName>
                                        </p:attrNameLst>
                                      </p:cBhvr>
                                      <p:to>
                                        <p:strVal val="visible"/>
                                      </p:to>
                                    </p:set>
                                    <p:animEffect transition="in" filter="fade">
                                      <p:cBhvr>
                                        <p:cTn id="37" dur="1000"/>
                                        <p:tgtEl>
                                          <p:spTgt spid="781"/>
                                        </p:tgtEl>
                                      </p:cBhvr>
                                    </p:animEffect>
                                  </p:childTnLst>
                                </p:cTn>
                              </p:par>
                              <p:par>
                                <p:cTn id="38" presetID="10" presetClass="entr" presetSubtype="0" fill="hold" nodeType="withEffect">
                                  <p:stCondLst>
                                    <p:cond delay="0"/>
                                  </p:stCondLst>
                                  <p:childTnLst>
                                    <p:set>
                                      <p:cBhvr>
                                        <p:cTn id="39" dur="1" fill="hold">
                                          <p:stCondLst>
                                            <p:cond delay="0"/>
                                          </p:stCondLst>
                                        </p:cTn>
                                        <p:tgtEl>
                                          <p:spTgt spid="782"/>
                                        </p:tgtEl>
                                        <p:attrNameLst>
                                          <p:attrName>style.visibility</p:attrName>
                                        </p:attrNameLst>
                                      </p:cBhvr>
                                      <p:to>
                                        <p:strVal val="visible"/>
                                      </p:to>
                                    </p:set>
                                    <p:animEffect transition="in" filter="fade">
                                      <p:cBhvr>
                                        <p:cTn id="40" dur="10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29"/>
          <p:cNvSpPr/>
          <p:nvPr/>
        </p:nvSpPr>
        <p:spPr>
          <a:xfrm>
            <a:off x="7653759" y="2193089"/>
            <a:ext cx="1467293" cy="2719154"/>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29"/>
          <p:cNvSpPr/>
          <p:nvPr/>
        </p:nvSpPr>
        <p:spPr>
          <a:xfrm>
            <a:off x="9806650" y="2193089"/>
            <a:ext cx="1467293" cy="2719154"/>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96" name="Google Shape;796;p29"/>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797" name="Google Shape;797;p29"/>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798" name="Google Shape;798;p29"/>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抽樣設計</a:t>
            </a:r>
            <a:endParaRPr/>
          </a:p>
        </p:txBody>
      </p:sp>
      <p:sp>
        <p:nvSpPr>
          <p:cNvPr id="799" name="Google Shape;799;p29"/>
          <p:cNvSpPr txBox="1"/>
          <p:nvPr/>
        </p:nvSpPr>
        <p:spPr>
          <a:xfrm>
            <a:off x="4815856" y="5776018"/>
            <a:ext cx="2560289" cy="4131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表3-2- 2  問卷回收情形</a:t>
            </a:r>
            <a:endParaRPr/>
          </a:p>
        </p:txBody>
      </p:sp>
      <p:graphicFrame>
        <p:nvGraphicFramePr>
          <p:cNvPr id="800" name="Google Shape;800;p29"/>
          <p:cNvGraphicFramePr/>
          <p:nvPr/>
        </p:nvGraphicFramePr>
        <p:xfrm>
          <a:off x="515938" y="2512654"/>
          <a:ext cx="11160100" cy="1489325"/>
        </p:xfrm>
        <a:graphic>
          <a:graphicData uri="http://schemas.openxmlformats.org/drawingml/2006/table">
            <a:tbl>
              <a:tblPr>
                <a:noFill/>
                <a:tableStyleId>{5FE0297B-DF32-4EFB-8243-CB14C00D18DF}</a:tableStyleId>
              </a:tblPr>
              <a:tblGrid>
                <a:gridCol w="2174450">
                  <a:extLst>
                    <a:ext uri="{9D8B030D-6E8A-4147-A177-3AD203B41FA5}">
                      <a16:colId xmlns:a16="http://schemas.microsoft.com/office/drawing/2014/main" val="20000"/>
                    </a:ext>
                  </a:extLst>
                </a:gridCol>
                <a:gridCol w="2269575">
                  <a:extLst>
                    <a:ext uri="{9D8B030D-6E8A-4147-A177-3AD203B41FA5}">
                      <a16:colId xmlns:a16="http://schemas.microsoft.com/office/drawing/2014/main" val="20001"/>
                    </a:ext>
                  </a:extLst>
                </a:gridCol>
                <a:gridCol w="2269575">
                  <a:extLst>
                    <a:ext uri="{9D8B030D-6E8A-4147-A177-3AD203B41FA5}">
                      <a16:colId xmlns:a16="http://schemas.microsoft.com/office/drawing/2014/main" val="20002"/>
                    </a:ext>
                  </a:extLst>
                </a:gridCol>
                <a:gridCol w="2269575">
                  <a:extLst>
                    <a:ext uri="{9D8B030D-6E8A-4147-A177-3AD203B41FA5}">
                      <a16:colId xmlns:a16="http://schemas.microsoft.com/office/drawing/2014/main" val="20003"/>
                    </a:ext>
                  </a:extLst>
                </a:gridCol>
                <a:gridCol w="2176925">
                  <a:extLst>
                    <a:ext uri="{9D8B030D-6E8A-4147-A177-3AD203B41FA5}">
                      <a16:colId xmlns:a16="http://schemas.microsoft.com/office/drawing/2014/main" val="20004"/>
                    </a:ext>
                  </a:extLst>
                </a:gridCol>
              </a:tblGrid>
              <a:tr h="943100">
                <a:tc>
                  <a:txBody>
                    <a:bodyPr/>
                    <a:lstStyle/>
                    <a:p>
                      <a:pPr marL="0" marR="0" lvl="0" indent="0" algn="just" rtl="0">
                        <a:spcBef>
                          <a:spcPts val="0"/>
                        </a:spcBef>
                        <a:spcAft>
                          <a:spcPts val="0"/>
                        </a:spcAft>
                        <a:buNone/>
                      </a:pPr>
                      <a:r>
                        <a:rPr lang="zh-TW" sz="2000">
                          <a:solidFill>
                            <a:srgbClr val="013501"/>
                          </a:solidFill>
                          <a:latin typeface="Times New Roman"/>
                          <a:ea typeface="Times New Roman"/>
                          <a:cs typeface="Times New Roman"/>
                          <a:sym typeface="Times New Roman"/>
                        </a:rPr>
                        <a:t> </a:t>
                      </a:r>
                      <a:endParaRPr sz="2000">
                        <a:solidFill>
                          <a:srgbClr val="013501"/>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填答電子</a:t>
                      </a:r>
                      <a:endParaRPr/>
                    </a:p>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問卷數</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有效</a:t>
                      </a:r>
                      <a:endParaRPr/>
                    </a:p>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問卷數</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無效</a:t>
                      </a:r>
                      <a:endParaRPr/>
                    </a:p>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問卷數</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有效</a:t>
                      </a:r>
                      <a:endParaRPr/>
                    </a:p>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回收率</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46225">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民宿業者</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460</a:t>
                      </a:r>
                      <a:endParaRPr sz="2000">
                        <a:solidFill>
                          <a:srgbClr val="013501"/>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FF0000"/>
                          </a:solidFill>
                          <a:latin typeface="Times New Roman"/>
                          <a:ea typeface="Times New Roman"/>
                          <a:cs typeface="Times New Roman"/>
                          <a:sym typeface="Times New Roman"/>
                        </a:rPr>
                        <a:t>411</a:t>
                      </a:r>
                      <a:endParaRPr sz="2000">
                        <a:solidFill>
                          <a:srgbClr val="FF0000"/>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49</a:t>
                      </a:r>
                      <a:endParaRPr sz="2000">
                        <a:solidFill>
                          <a:srgbClr val="013501"/>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2000">
                          <a:solidFill>
                            <a:srgbClr val="013501"/>
                          </a:solidFill>
                          <a:latin typeface="Times New Roman"/>
                          <a:ea typeface="Times New Roman"/>
                          <a:cs typeface="Times New Roman"/>
                          <a:sym typeface="Times New Roman"/>
                        </a:rPr>
                        <a:t>89%</a:t>
                      </a:r>
                      <a:endParaRPr sz="2000">
                        <a:solidFill>
                          <a:srgbClr val="013501"/>
                        </a:solidFill>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01" name="Google Shape;801;p29"/>
          <p:cNvSpPr/>
          <p:nvPr/>
        </p:nvSpPr>
        <p:spPr>
          <a:xfrm>
            <a:off x="515938" y="1045385"/>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2" name="Google Shape;802;p29"/>
          <p:cNvSpPr txBox="1"/>
          <p:nvPr/>
        </p:nvSpPr>
        <p:spPr>
          <a:xfrm>
            <a:off x="597972" y="740106"/>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紙本30頁</a:t>
            </a:r>
            <a:endParaRPr/>
          </a:p>
        </p:txBody>
      </p:sp>
      <p:sp>
        <p:nvSpPr>
          <p:cNvPr id="803" name="Google Shape;803;p29"/>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18</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0BE01C50-6812-914B-F974-B6CA576AB35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30"/>
          <p:cNvSpPr/>
          <p:nvPr/>
        </p:nvSpPr>
        <p:spPr>
          <a:xfrm>
            <a:off x="0" y="2838892"/>
            <a:ext cx="12191999" cy="744279"/>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10" name="Google Shape;810;p30"/>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811" name="Google Shape;811;p30"/>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812" name="Google Shape;812;p30"/>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抽樣設計</a:t>
            </a:r>
            <a:endParaRPr/>
          </a:p>
        </p:txBody>
      </p:sp>
      <p:sp>
        <p:nvSpPr>
          <p:cNvPr id="813" name="Google Shape;813;p30"/>
          <p:cNvSpPr txBox="1"/>
          <p:nvPr/>
        </p:nvSpPr>
        <p:spPr>
          <a:xfrm>
            <a:off x="4549059" y="1065859"/>
            <a:ext cx="3093883" cy="29399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表3-2- 3  問卷縣市回收狀況</a:t>
            </a:r>
            <a:endParaRPr/>
          </a:p>
        </p:txBody>
      </p:sp>
      <p:graphicFrame>
        <p:nvGraphicFramePr>
          <p:cNvPr id="814" name="Google Shape;814;p30"/>
          <p:cNvGraphicFramePr/>
          <p:nvPr/>
        </p:nvGraphicFramePr>
        <p:xfrm>
          <a:off x="515938" y="1497594"/>
          <a:ext cx="11160125" cy="4558700"/>
        </p:xfrm>
        <a:graphic>
          <a:graphicData uri="http://schemas.openxmlformats.org/drawingml/2006/table">
            <a:tbl>
              <a:tblPr>
                <a:noFill/>
                <a:tableStyleId>{5FE0297B-DF32-4EFB-8243-CB14C00D18DF}</a:tableStyleId>
              </a:tblPr>
              <a:tblGrid>
                <a:gridCol w="2513000">
                  <a:extLst>
                    <a:ext uri="{9D8B030D-6E8A-4147-A177-3AD203B41FA5}">
                      <a16:colId xmlns:a16="http://schemas.microsoft.com/office/drawing/2014/main" val="20000"/>
                    </a:ext>
                  </a:extLst>
                </a:gridCol>
                <a:gridCol w="8647125">
                  <a:extLst>
                    <a:ext uri="{9D8B030D-6E8A-4147-A177-3AD203B41FA5}">
                      <a16:colId xmlns:a16="http://schemas.microsoft.com/office/drawing/2014/main" val="20001"/>
                    </a:ext>
                  </a:extLst>
                </a:gridCol>
              </a:tblGrid>
              <a:tr h="77215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填寫縣市</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回收份數</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5360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花蓮</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80</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7215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台東</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250</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5360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離島</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23</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5360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其他</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58</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53600">
                <a:tc>
                  <a:txBody>
                    <a:bodyPr/>
                    <a:lstStyle/>
                    <a:p>
                      <a:pPr marL="0" marR="0" lvl="0" indent="0" algn="l"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總計:</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2000"/>
                        <a:buFont typeface="Arial"/>
                        <a:buNone/>
                      </a:pPr>
                      <a:r>
                        <a:rPr lang="zh-TW" sz="2000">
                          <a:solidFill>
                            <a:srgbClr val="013501"/>
                          </a:solidFill>
                          <a:latin typeface="Arial"/>
                          <a:ea typeface="Arial"/>
                          <a:cs typeface="Arial"/>
                          <a:sym typeface="Arial"/>
                        </a:rPr>
                        <a:t>411</a:t>
                      </a:r>
                      <a:endParaRPr sz="20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15" name="Google Shape;815;p30"/>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19</a:t>
            </a:r>
            <a:endParaRPr sz="1800">
              <a:solidFill>
                <a:schemeClr val="dk1"/>
              </a:solidFill>
              <a:latin typeface="Calibri"/>
              <a:ea typeface="Calibri"/>
              <a:cs typeface="Calibri"/>
              <a:sym typeface="Calibri"/>
            </a:endParaRPr>
          </a:p>
        </p:txBody>
      </p:sp>
      <p:sp>
        <p:nvSpPr>
          <p:cNvPr id="816" name="Google Shape;816;p30"/>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7" name="Google Shape;817;p30"/>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紙本30頁</a:t>
            </a:r>
            <a:endParaRPr/>
          </a:p>
        </p:txBody>
      </p:sp>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31"/>
          <p:cNvSpPr/>
          <p:nvPr/>
        </p:nvSpPr>
        <p:spPr>
          <a:xfrm>
            <a:off x="8741938" y="2634320"/>
            <a:ext cx="3132736" cy="327716"/>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31"/>
          <p:cNvSpPr/>
          <p:nvPr/>
        </p:nvSpPr>
        <p:spPr>
          <a:xfrm>
            <a:off x="8741938" y="3568248"/>
            <a:ext cx="3132736" cy="327716"/>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31"/>
          <p:cNvSpPr/>
          <p:nvPr/>
        </p:nvSpPr>
        <p:spPr>
          <a:xfrm>
            <a:off x="8741938" y="4509795"/>
            <a:ext cx="3132736" cy="603625"/>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31"/>
          <p:cNvSpPr/>
          <p:nvPr/>
        </p:nvSpPr>
        <p:spPr>
          <a:xfrm>
            <a:off x="8741938" y="5150605"/>
            <a:ext cx="3132736" cy="603625"/>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826" name="Google Shape;826;p31"/>
          <p:cNvGraphicFramePr/>
          <p:nvPr/>
        </p:nvGraphicFramePr>
        <p:xfrm>
          <a:off x="4701764" y="346075"/>
          <a:ext cx="6974300" cy="5774025"/>
        </p:xfrm>
        <a:graphic>
          <a:graphicData uri="http://schemas.openxmlformats.org/drawingml/2006/table">
            <a:tbl>
              <a:tblPr>
                <a:noFill/>
                <a:tableStyleId>{5FE0297B-DF32-4EFB-8243-CB14C00D18DF}</a:tableStyleId>
              </a:tblPr>
              <a:tblGrid>
                <a:gridCol w="1810800">
                  <a:extLst>
                    <a:ext uri="{9D8B030D-6E8A-4147-A177-3AD203B41FA5}">
                      <a16:colId xmlns:a16="http://schemas.microsoft.com/office/drawing/2014/main" val="20000"/>
                    </a:ext>
                  </a:extLst>
                </a:gridCol>
                <a:gridCol w="2637150">
                  <a:extLst>
                    <a:ext uri="{9D8B030D-6E8A-4147-A177-3AD203B41FA5}">
                      <a16:colId xmlns:a16="http://schemas.microsoft.com/office/drawing/2014/main" val="20001"/>
                    </a:ext>
                  </a:extLst>
                </a:gridCol>
                <a:gridCol w="2526350">
                  <a:extLst>
                    <a:ext uri="{9D8B030D-6E8A-4147-A177-3AD203B41FA5}">
                      <a16:colId xmlns:a16="http://schemas.microsoft.com/office/drawing/2014/main" val="20002"/>
                    </a:ext>
                  </a:extLst>
                </a:gridCol>
              </a:tblGrid>
              <a:tr h="284125">
                <a:tc>
                  <a:txBody>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4構面</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18題項</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資料來源</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286200">
                <a:tc rowSpan="4">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1.自然風險</a:t>
                      </a:r>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1.洪水</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62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2.地震</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62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3.瘟疫</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62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4.氣候</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6200">
                <a:tc rowSpan="7">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 財務風險</a:t>
                      </a:r>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1.收入</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985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2.支出</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3.成本</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18175">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4.修繕</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5.資金</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6.租金</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7.投資</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86200">
                <a:tc rowSpan="4">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 安全風險</a:t>
                      </a:r>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1.火災</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2.食安</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18175">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3.住宿</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4.環境</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286200">
                <a:tc rowSpan="2">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 人力風險</a:t>
                      </a:r>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1.人員培訓</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309000">
                <a:tc vMerge="1">
                  <a:txBody>
                    <a:bodyPr/>
                    <a:lstStyle/>
                    <a:p>
                      <a:endParaRPr lang="zh-TW"/>
                    </a:p>
                  </a:txBody>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2.身心狀況</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3BD03"/>
                        </a:buClr>
                        <a:buSzPts val="1800"/>
                        <a:buFont typeface="Arial"/>
                        <a:buNone/>
                      </a:pPr>
                      <a:r>
                        <a:rPr lang="zh-TW" sz="1800">
                          <a:solidFill>
                            <a:srgbClr val="03BD03"/>
                          </a:solidFill>
                          <a:latin typeface="Arial"/>
                          <a:ea typeface="Arial"/>
                          <a:cs typeface="Arial"/>
                          <a:sym typeface="Arial"/>
                        </a:rPr>
                        <a:t>本研究整理</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387300">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 </a:t>
                      </a:r>
                      <a:endParaRPr sz="1800">
                        <a:solidFill>
                          <a:srgbClr val="01350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3.人手不足</a:t>
                      </a:r>
                      <a:endParaRPr/>
                    </a:p>
                  </a:txBody>
                  <a:tcPr marL="68575" marR="68575"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蔡少茹（2021）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cxnSp>
        <p:nvCxnSpPr>
          <p:cNvPr id="828" name="Google Shape;828;p31"/>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829" name="Google Shape;829;p31"/>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830" name="Google Shape;830;p31"/>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問卷設計</a:t>
            </a:r>
            <a:endParaRPr/>
          </a:p>
        </p:txBody>
      </p:sp>
      <p:sp>
        <p:nvSpPr>
          <p:cNvPr id="831" name="Google Shape;831;p31"/>
          <p:cNvSpPr txBox="1"/>
          <p:nvPr/>
        </p:nvSpPr>
        <p:spPr>
          <a:xfrm>
            <a:off x="429568" y="1752682"/>
            <a:ext cx="5128114"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表3-3- 1 問卷設計初擬</a:t>
            </a:r>
            <a:endParaRPr/>
          </a:p>
        </p:txBody>
      </p:sp>
      <p:sp>
        <p:nvSpPr>
          <p:cNvPr id="832" name="Google Shape;832;p31"/>
          <p:cNvSpPr txBox="1"/>
          <p:nvPr/>
        </p:nvSpPr>
        <p:spPr>
          <a:xfrm>
            <a:off x="429568" y="2962036"/>
            <a:ext cx="5128114" cy="933928"/>
          </a:xfrm>
          <a:prstGeom prst="rect">
            <a:avLst/>
          </a:prstGeom>
          <a:noFill/>
          <a:ln>
            <a:noFill/>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正式問卷-附件二-80頁</a:t>
            </a:r>
            <a:br>
              <a:rPr lang="zh-TW" sz="1800">
                <a:solidFill>
                  <a:srgbClr val="013501"/>
                </a:solidFill>
                <a:latin typeface="Arial"/>
                <a:ea typeface="Arial"/>
                <a:cs typeface="Arial"/>
                <a:sym typeface="Arial"/>
              </a:rPr>
            </a:br>
            <a:r>
              <a:rPr lang="zh-TW" sz="1800">
                <a:solidFill>
                  <a:srgbClr val="013501"/>
                </a:solidFill>
                <a:latin typeface="Arial"/>
                <a:ea typeface="Arial"/>
                <a:cs typeface="Arial"/>
                <a:sym typeface="Arial"/>
              </a:rPr>
              <a:t>4構面-19題項-個人資訊09題項</a:t>
            </a:r>
            <a:endParaRPr/>
          </a:p>
        </p:txBody>
      </p:sp>
      <p:sp>
        <p:nvSpPr>
          <p:cNvPr id="833" name="Google Shape;833;p31"/>
          <p:cNvSpPr/>
          <p:nvPr/>
        </p:nvSpPr>
        <p:spPr>
          <a:xfrm>
            <a:off x="515938" y="1042099"/>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31"/>
          <p:cNvSpPr txBox="1"/>
          <p:nvPr/>
        </p:nvSpPr>
        <p:spPr>
          <a:xfrm>
            <a:off x="597972" y="736820"/>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紙本31頁</a:t>
            </a:r>
            <a:endParaRPr/>
          </a:p>
        </p:txBody>
      </p:sp>
      <p:sp>
        <p:nvSpPr>
          <p:cNvPr id="835" name="Google Shape;835;p31"/>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20</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94369AE7-54A4-6507-6A77-7F6FF21904F9}"/>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cxnSp>
        <p:nvCxnSpPr>
          <p:cNvPr id="841" name="Google Shape;841;p32"/>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842" name="Google Shape;842;p32"/>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843" name="Google Shape;843;p32"/>
          <p:cNvSpPr txBox="1"/>
          <p:nvPr/>
        </p:nvSpPr>
        <p:spPr>
          <a:xfrm>
            <a:off x="406399"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問卷設計</a:t>
            </a:r>
            <a:endParaRPr/>
          </a:p>
        </p:txBody>
      </p:sp>
      <p:sp>
        <p:nvSpPr>
          <p:cNvPr id="844" name="Google Shape;844;p32"/>
          <p:cNvSpPr txBox="1"/>
          <p:nvPr/>
        </p:nvSpPr>
        <p:spPr>
          <a:xfrm>
            <a:off x="4377681" y="708444"/>
            <a:ext cx="3436639"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表3-3- 2 專家效度問卷專家名單</a:t>
            </a:r>
            <a:endParaRPr/>
          </a:p>
        </p:txBody>
      </p:sp>
      <p:sp>
        <p:nvSpPr>
          <p:cNvPr id="845" name="Google Shape;845;p32"/>
          <p:cNvSpPr/>
          <p:nvPr/>
        </p:nvSpPr>
        <p:spPr>
          <a:xfrm>
            <a:off x="515937"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6" name="Google Shape;846;p32"/>
          <p:cNvSpPr/>
          <p:nvPr/>
        </p:nvSpPr>
        <p:spPr>
          <a:xfrm>
            <a:off x="3585295"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7" name="Google Shape;847;p32"/>
          <p:cNvSpPr/>
          <p:nvPr/>
        </p:nvSpPr>
        <p:spPr>
          <a:xfrm>
            <a:off x="6506621"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32"/>
          <p:cNvSpPr/>
          <p:nvPr/>
        </p:nvSpPr>
        <p:spPr>
          <a:xfrm>
            <a:off x="9480696"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32"/>
          <p:cNvSpPr/>
          <p:nvPr/>
        </p:nvSpPr>
        <p:spPr>
          <a:xfrm>
            <a:off x="1127181"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局長</a:t>
            </a:r>
            <a:endParaRPr sz="1800">
              <a:solidFill>
                <a:schemeClr val="lt1"/>
              </a:solidFill>
              <a:latin typeface="Arial"/>
              <a:ea typeface="Arial"/>
              <a:cs typeface="Arial"/>
              <a:sym typeface="Arial"/>
            </a:endParaRPr>
          </a:p>
        </p:txBody>
      </p:sp>
      <p:sp>
        <p:nvSpPr>
          <p:cNvPr id="850" name="Google Shape;850;p32"/>
          <p:cNvSpPr/>
          <p:nvPr/>
        </p:nvSpPr>
        <p:spPr>
          <a:xfrm>
            <a:off x="4122523"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處長</a:t>
            </a:r>
            <a:endParaRPr sz="1800">
              <a:solidFill>
                <a:schemeClr val="lt1"/>
              </a:solidFill>
              <a:latin typeface="Arial"/>
              <a:ea typeface="Arial"/>
              <a:cs typeface="Arial"/>
              <a:sym typeface="Arial"/>
            </a:endParaRPr>
          </a:p>
        </p:txBody>
      </p:sp>
      <p:sp>
        <p:nvSpPr>
          <p:cNvPr id="851" name="Google Shape;851;p32"/>
          <p:cNvSpPr/>
          <p:nvPr/>
        </p:nvSpPr>
        <p:spPr>
          <a:xfrm>
            <a:off x="7117865"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理事長</a:t>
            </a:r>
            <a:endParaRPr sz="1800">
              <a:solidFill>
                <a:schemeClr val="lt1"/>
              </a:solidFill>
              <a:latin typeface="Arial"/>
              <a:ea typeface="Arial"/>
              <a:cs typeface="Arial"/>
              <a:sym typeface="Arial"/>
            </a:endParaRPr>
          </a:p>
        </p:txBody>
      </p:sp>
      <p:sp>
        <p:nvSpPr>
          <p:cNvPr id="852" name="Google Shape;852;p32"/>
          <p:cNvSpPr/>
          <p:nvPr/>
        </p:nvSpPr>
        <p:spPr>
          <a:xfrm>
            <a:off x="10091941"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理事長</a:t>
            </a:r>
            <a:endParaRPr sz="1800">
              <a:solidFill>
                <a:schemeClr val="lt1"/>
              </a:solidFill>
              <a:latin typeface="Arial"/>
              <a:ea typeface="Arial"/>
              <a:cs typeface="Arial"/>
              <a:sym typeface="Arial"/>
            </a:endParaRPr>
          </a:p>
        </p:txBody>
      </p:sp>
      <p:sp>
        <p:nvSpPr>
          <p:cNvPr id="853" name="Google Shape;853;p32"/>
          <p:cNvSpPr txBox="1"/>
          <p:nvPr/>
        </p:nvSpPr>
        <p:spPr>
          <a:xfrm>
            <a:off x="9593641" y="3080393"/>
            <a:ext cx="2061156" cy="186326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zh-TW" sz="1800">
                <a:solidFill>
                  <a:srgbClr val="013501"/>
                </a:solidFill>
                <a:latin typeface="Arial"/>
                <a:ea typeface="Arial"/>
                <a:cs typeface="Arial"/>
                <a:sym typeface="Arial"/>
              </a:rPr>
              <a:t>本是民宿業者，並利用企業經營角度經營管理民宿，擁有民宿、企業輔導豐富經驗。</a:t>
            </a:r>
            <a:endParaRPr/>
          </a:p>
        </p:txBody>
      </p:sp>
      <p:sp>
        <p:nvSpPr>
          <p:cNvPr id="854" name="Google Shape;854;p32"/>
          <p:cNvSpPr txBox="1"/>
          <p:nvPr/>
        </p:nvSpPr>
        <p:spPr>
          <a:xfrm>
            <a:off x="6757578" y="3080393"/>
            <a:ext cx="1700275" cy="186326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zh-TW" sz="1800">
                <a:solidFill>
                  <a:srgbClr val="013501"/>
                </a:solidFill>
                <a:latin typeface="Arial"/>
                <a:ea typeface="Arial"/>
                <a:cs typeface="Arial"/>
                <a:sym typeface="Arial"/>
              </a:rPr>
              <a:t>民宿行業經營長達20年以上資歷，並擁有輔導民宿的豐富經驗。</a:t>
            </a:r>
            <a:endParaRPr/>
          </a:p>
        </p:txBody>
      </p:sp>
      <p:sp>
        <p:nvSpPr>
          <p:cNvPr id="855" name="Google Shape;855;p32"/>
          <p:cNvSpPr txBox="1"/>
          <p:nvPr/>
        </p:nvSpPr>
        <p:spPr>
          <a:xfrm>
            <a:off x="3813166" y="2753705"/>
            <a:ext cx="1872213" cy="258346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zh-TW" sz="1800">
                <a:solidFill>
                  <a:srgbClr val="013501"/>
                </a:solidFill>
                <a:latin typeface="Arial"/>
                <a:ea typeface="Arial"/>
                <a:cs typeface="Arial"/>
                <a:sym typeface="Arial"/>
              </a:rPr>
              <a:t>熱門旅遊城市第一名，申請家數逐年增加，導入多項認證標準,並利用在地優勢資源串連各項資源並導入科技運用。</a:t>
            </a:r>
            <a:endParaRPr/>
          </a:p>
        </p:txBody>
      </p:sp>
      <p:sp>
        <p:nvSpPr>
          <p:cNvPr id="856" name="Google Shape;856;p32"/>
          <p:cNvSpPr txBox="1"/>
          <p:nvPr/>
        </p:nvSpPr>
        <p:spPr>
          <a:xfrm>
            <a:off x="558915" y="2751846"/>
            <a:ext cx="2119547" cy="258532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zh-TW" sz="1800">
                <a:solidFill>
                  <a:srgbClr val="013501"/>
                </a:solidFill>
                <a:latin typeface="Arial"/>
                <a:ea typeface="Arial"/>
                <a:cs typeface="Arial"/>
                <a:sym typeface="Arial"/>
              </a:rPr>
              <a:t>近年該縣市民宿申請家數逐年增加，多次舉辦活動更是創新又能吸引大批人潮，並改善觀光交通不便等問題也整合了各方資源。</a:t>
            </a:r>
            <a:endParaRPr/>
          </a:p>
        </p:txBody>
      </p:sp>
      <p:sp>
        <p:nvSpPr>
          <p:cNvPr id="857" name="Google Shape;857;p32"/>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21</a:t>
            </a:r>
            <a:endParaRPr sz="1800">
              <a:solidFill>
                <a:schemeClr val="dk1"/>
              </a:solidFill>
              <a:latin typeface="Calibri"/>
              <a:ea typeface="Calibri"/>
              <a:cs typeface="Calibri"/>
              <a:sym typeface="Calibri"/>
            </a:endParaRPr>
          </a:p>
        </p:txBody>
      </p:sp>
      <p:sp>
        <p:nvSpPr>
          <p:cNvPr id="858" name="Google Shape;858;p32"/>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9" name="Google Shape;859;p32"/>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紙本32頁</a:t>
            </a:r>
            <a:endParaRPr/>
          </a:p>
        </p:txBody>
      </p:sp>
      <p:sp>
        <p:nvSpPr>
          <p:cNvPr id="2" name="矩形: 圓角 1">
            <a:extLst>
              <a:ext uri="{FF2B5EF4-FFF2-40B4-BE49-F238E27FC236}">
                <a16:creationId xmlns:a16="http://schemas.microsoft.com/office/drawing/2014/main" id="{0E430AFD-49B2-E612-41BA-274DAE3BE7B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fade">
                                      <p:cBhvr>
                                        <p:cTn id="7" dur="500"/>
                                        <p:tgtEl>
                                          <p:spTgt spid="845"/>
                                        </p:tgtEl>
                                      </p:cBhvr>
                                    </p:animEffect>
                                  </p:childTnLst>
                                </p:cTn>
                              </p:par>
                              <p:par>
                                <p:cTn id="8" presetID="10" presetClass="entr" presetSubtype="0" fill="hold" nodeType="withEffect">
                                  <p:stCondLst>
                                    <p:cond delay="0"/>
                                  </p:stCondLst>
                                  <p:childTnLst>
                                    <p:set>
                                      <p:cBhvr>
                                        <p:cTn id="9" dur="1" fill="hold">
                                          <p:stCondLst>
                                            <p:cond delay="0"/>
                                          </p:stCondLst>
                                        </p:cTn>
                                        <p:tgtEl>
                                          <p:spTgt spid="849"/>
                                        </p:tgtEl>
                                        <p:attrNameLst>
                                          <p:attrName>style.visibility</p:attrName>
                                        </p:attrNameLst>
                                      </p:cBhvr>
                                      <p:to>
                                        <p:strVal val="visible"/>
                                      </p:to>
                                    </p:set>
                                    <p:animEffect transition="in" filter="fade">
                                      <p:cBhvr>
                                        <p:cTn id="10" dur="500"/>
                                        <p:tgtEl>
                                          <p:spTgt spid="849"/>
                                        </p:tgtEl>
                                      </p:cBhvr>
                                    </p:animEffect>
                                  </p:childTnLst>
                                </p:cTn>
                              </p:par>
                              <p:par>
                                <p:cTn id="11" presetID="10" presetClass="entr" presetSubtype="0" fill="hold" nodeType="withEffect">
                                  <p:stCondLst>
                                    <p:cond delay="0"/>
                                  </p:stCondLst>
                                  <p:childTnLst>
                                    <p:set>
                                      <p:cBhvr>
                                        <p:cTn id="12" dur="1" fill="hold">
                                          <p:stCondLst>
                                            <p:cond delay="0"/>
                                          </p:stCondLst>
                                        </p:cTn>
                                        <p:tgtEl>
                                          <p:spTgt spid="856"/>
                                        </p:tgtEl>
                                        <p:attrNameLst>
                                          <p:attrName>style.visibility</p:attrName>
                                        </p:attrNameLst>
                                      </p:cBhvr>
                                      <p:to>
                                        <p:strVal val="visible"/>
                                      </p:to>
                                    </p:set>
                                    <p:animEffect transition="in" filter="fade">
                                      <p:cBhvr>
                                        <p:cTn id="13" dur="500"/>
                                        <p:tgtEl>
                                          <p:spTgt spid="85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46"/>
                                        </p:tgtEl>
                                        <p:attrNameLst>
                                          <p:attrName>style.visibility</p:attrName>
                                        </p:attrNameLst>
                                      </p:cBhvr>
                                      <p:to>
                                        <p:strVal val="visible"/>
                                      </p:to>
                                    </p:set>
                                    <p:animEffect transition="in" filter="fade">
                                      <p:cBhvr>
                                        <p:cTn id="17" dur="500"/>
                                        <p:tgtEl>
                                          <p:spTgt spid="84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50"/>
                                        </p:tgtEl>
                                        <p:attrNameLst>
                                          <p:attrName>style.visibility</p:attrName>
                                        </p:attrNameLst>
                                      </p:cBhvr>
                                      <p:to>
                                        <p:strVal val="visible"/>
                                      </p:to>
                                    </p:set>
                                    <p:animEffect transition="in" filter="fade">
                                      <p:cBhvr>
                                        <p:cTn id="21" dur="500"/>
                                        <p:tgtEl>
                                          <p:spTgt spid="850"/>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55"/>
                                        </p:tgtEl>
                                        <p:attrNameLst>
                                          <p:attrName>style.visibility</p:attrName>
                                        </p:attrNameLst>
                                      </p:cBhvr>
                                      <p:to>
                                        <p:strVal val="visible"/>
                                      </p:to>
                                    </p:set>
                                    <p:animEffect transition="in" filter="fade">
                                      <p:cBhvr>
                                        <p:cTn id="25" dur="500"/>
                                        <p:tgtEl>
                                          <p:spTgt spid="85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47"/>
                                        </p:tgtEl>
                                        <p:attrNameLst>
                                          <p:attrName>style.visibility</p:attrName>
                                        </p:attrNameLst>
                                      </p:cBhvr>
                                      <p:to>
                                        <p:strVal val="visible"/>
                                      </p:to>
                                    </p:set>
                                    <p:animEffect transition="in" filter="fade">
                                      <p:cBhvr>
                                        <p:cTn id="29" dur="500"/>
                                        <p:tgtEl>
                                          <p:spTgt spid="84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51"/>
                                        </p:tgtEl>
                                        <p:attrNameLst>
                                          <p:attrName>style.visibility</p:attrName>
                                        </p:attrNameLst>
                                      </p:cBhvr>
                                      <p:to>
                                        <p:strVal val="visible"/>
                                      </p:to>
                                    </p:set>
                                    <p:animEffect transition="in" filter="fade">
                                      <p:cBhvr>
                                        <p:cTn id="33" dur="500"/>
                                        <p:tgtEl>
                                          <p:spTgt spid="851"/>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854"/>
                                        </p:tgtEl>
                                        <p:attrNameLst>
                                          <p:attrName>style.visibility</p:attrName>
                                        </p:attrNameLst>
                                      </p:cBhvr>
                                      <p:to>
                                        <p:strVal val="visible"/>
                                      </p:to>
                                    </p:set>
                                    <p:animEffect transition="in" filter="fade">
                                      <p:cBhvr>
                                        <p:cTn id="37" dur="500"/>
                                        <p:tgtEl>
                                          <p:spTgt spid="854"/>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848"/>
                                        </p:tgtEl>
                                        <p:attrNameLst>
                                          <p:attrName>style.visibility</p:attrName>
                                        </p:attrNameLst>
                                      </p:cBhvr>
                                      <p:to>
                                        <p:strVal val="visible"/>
                                      </p:to>
                                    </p:set>
                                    <p:animEffect transition="in" filter="fade">
                                      <p:cBhvr>
                                        <p:cTn id="41" dur="500"/>
                                        <p:tgtEl>
                                          <p:spTgt spid="848"/>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852"/>
                                        </p:tgtEl>
                                        <p:attrNameLst>
                                          <p:attrName>style.visibility</p:attrName>
                                        </p:attrNameLst>
                                      </p:cBhvr>
                                      <p:to>
                                        <p:strVal val="visible"/>
                                      </p:to>
                                    </p:set>
                                    <p:animEffect transition="in" filter="fade">
                                      <p:cBhvr>
                                        <p:cTn id="45" dur="500"/>
                                        <p:tgtEl>
                                          <p:spTgt spid="852"/>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853"/>
                                        </p:tgtEl>
                                        <p:attrNameLst>
                                          <p:attrName>style.visibility</p:attrName>
                                        </p:attrNameLst>
                                      </p:cBhvr>
                                      <p:to>
                                        <p:strVal val="visible"/>
                                      </p:to>
                                    </p:set>
                                    <p:animEffect transition="in" filter="fade">
                                      <p:cBhvr>
                                        <p:cTn id="49" dur="5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8"/>
          <p:cNvSpPr/>
          <p:nvPr/>
        </p:nvSpPr>
        <p:spPr>
          <a:xfrm>
            <a:off x="521504" y="1270370"/>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38"/>
          <p:cNvSpPr/>
          <p:nvPr/>
        </p:nvSpPr>
        <p:spPr>
          <a:xfrm>
            <a:off x="6464536" y="1270370"/>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5" name="Google Shape;945;p38"/>
          <p:cNvSpPr/>
          <p:nvPr/>
        </p:nvSpPr>
        <p:spPr>
          <a:xfrm>
            <a:off x="521504" y="3071819"/>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6" name="Google Shape;946;p38"/>
          <p:cNvSpPr/>
          <p:nvPr/>
        </p:nvSpPr>
        <p:spPr>
          <a:xfrm>
            <a:off x="6464536" y="3076548"/>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38"/>
          <p:cNvSpPr/>
          <p:nvPr/>
        </p:nvSpPr>
        <p:spPr>
          <a:xfrm>
            <a:off x="515938" y="4869246"/>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8" name="Google Shape;948;p38"/>
          <p:cNvSpPr/>
          <p:nvPr/>
        </p:nvSpPr>
        <p:spPr>
          <a:xfrm>
            <a:off x="6470103" y="4878704"/>
            <a:ext cx="5205960" cy="1179196"/>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50" name="Google Shape;950;p38"/>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951" name="Google Shape;951;p38"/>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952" name="Google Shape;952;p38"/>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分析方法</a:t>
            </a:r>
            <a:endParaRPr/>
          </a:p>
        </p:txBody>
      </p:sp>
      <p:sp>
        <p:nvSpPr>
          <p:cNvPr id="953" name="Google Shape;953;p38"/>
          <p:cNvSpPr/>
          <p:nvPr/>
        </p:nvSpPr>
        <p:spPr>
          <a:xfrm>
            <a:off x="575669" y="1444154"/>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4" name="Google Shape;954;p38"/>
          <p:cNvSpPr txBox="1"/>
          <p:nvPr/>
        </p:nvSpPr>
        <p:spPr>
          <a:xfrm>
            <a:off x="515938" y="1359064"/>
            <a:ext cx="1578993"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信度分析：</a:t>
            </a:r>
            <a:endParaRPr/>
          </a:p>
        </p:txBody>
      </p:sp>
      <p:sp>
        <p:nvSpPr>
          <p:cNvPr id="955" name="Google Shape;955;p38"/>
          <p:cNvSpPr txBox="1"/>
          <p:nvPr/>
        </p:nvSpPr>
        <p:spPr>
          <a:xfrm>
            <a:off x="829344" y="1812042"/>
            <a:ext cx="4579148"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檢測衡量問卷題目之間的一致性及穩定性。</a:t>
            </a:r>
            <a:endParaRPr/>
          </a:p>
        </p:txBody>
      </p:sp>
      <p:sp>
        <p:nvSpPr>
          <p:cNvPr id="956" name="Google Shape;956;p38"/>
          <p:cNvSpPr/>
          <p:nvPr/>
        </p:nvSpPr>
        <p:spPr>
          <a:xfrm>
            <a:off x="6581361" y="1444154"/>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7" name="Google Shape;957;p38"/>
          <p:cNvSpPr/>
          <p:nvPr/>
        </p:nvSpPr>
        <p:spPr>
          <a:xfrm>
            <a:off x="575669" y="322232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8" name="Google Shape;958;p38"/>
          <p:cNvSpPr/>
          <p:nvPr/>
        </p:nvSpPr>
        <p:spPr>
          <a:xfrm>
            <a:off x="6581361" y="322232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9" name="Google Shape;959;p38"/>
          <p:cNvSpPr/>
          <p:nvPr/>
        </p:nvSpPr>
        <p:spPr>
          <a:xfrm>
            <a:off x="575669" y="5146395"/>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38"/>
          <p:cNvSpPr/>
          <p:nvPr/>
        </p:nvSpPr>
        <p:spPr>
          <a:xfrm>
            <a:off x="6581361" y="5146395"/>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1" name="Google Shape;961;p38"/>
          <p:cNvSpPr txBox="1"/>
          <p:nvPr/>
        </p:nvSpPr>
        <p:spPr>
          <a:xfrm>
            <a:off x="515938" y="3534495"/>
            <a:ext cx="4672750" cy="5909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探討民宿風險管理基本屬性，並進一步了解其對不同經營的係數</a:t>
            </a:r>
            <a:endParaRPr/>
          </a:p>
        </p:txBody>
      </p:sp>
      <p:sp>
        <p:nvSpPr>
          <p:cNvPr id="962" name="Google Shape;962;p38"/>
          <p:cNvSpPr txBox="1"/>
          <p:nvPr/>
        </p:nvSpPr>
        <p:spPr>
          <a:xfrm>
            <a:off x="6581361" y="1758665"/>
            <a:ext cx="4931593" cy="59093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探討受試者性別在風險認知與風險表現之差異情形。</a:t>
            </a:r>
            <a:endParaRPr/>
          </a:p>
        </p:txBody>
      </p:sp>
      <p:sp>
        <p:nvSpPr>
          <p:cNvPr id="963" name="Google Shape;963;p38"/>
          <p:cNvSpPr txBox="1"/>
          <p:nvPr/>
        </p:nvSpPr>
        <p:spPr>
          <a:xfrm>
            <a:off x="6584410" y="3518185"/>
            <a:ext cx="4928544" cy="84023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探討風險管理對民宿風險因子之危險風險係數差異情形。</a:t>
            </a:r>
            <a:endParaRPr/>
          </a:p>
          <a:p>
            <a:pPr marL="0" marR="0" lvl="0" indent="0" algn="l" rtl="0">
              <a:lnSpc>
                <a:spcPct val="90000"/>
              </a:lnSpc>
              <a:spcBef>
                <a:spcPts val="0"/>
              </a:spcBef>
              <a:spcAft>
                <a:spcPts val="0"/>
              </a:spcAft>
              <a:buClr>
                <a:schemeClr val="dk1"/>
              </a:buClr>
              <a:buSzPts val="1800"/>
              <a:buFont typeface="Calibri"/>
              <a:buNone/>
            </a:pPr>
            <a:endParaRPr sz="1800">
              <a:solidFill>
                <a:srgbClr val="013501"/>
              </a:solidFill>
              <a:latin typeface="Arial"/>
              <a:ea typeface="Arial"/>
              <a:cs typeface="Arial"/>
              <a:sym typeface="Arial"/>
            </a:endParaRPr>
          </a:p>
        </p:txBody>
      </p:sp>
      <p:sp>
        <p:nvSpPr>
          <p:cNvPr id="964" name="Google Shape;964;p38"/>
          <p:cNvSpPr txBox="1"/>
          <p:nvPr/>
        </p:nvSpPr>
        <p:spPr>
          <a:xfrm>
            <a:off x="450052" y="5495071"/>
            <a:ext cx="7742697"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以表現風險程度為縱軸、重要程度為橫軸進行分析。</a:t>
            </a:r>
            <a:endParaRPr/>
          </a:p>
        </p:txBody>
      </p:sp>
      <p:sp>
        <p:nvSpPr>
          <p:cNvPr id="965" name="Google Shape;965;p38"/>
          <p:cNvSpPr txBox="1"/>
          <p:nvPr/>
        </p:nvSpPr>
        <p:spPr>
          <a:xfrm>
            <a:off x="6581362" y="5495071"/>
            <a:ext cx="5493812" cy="341632"/>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設計問卷、構面，問卷題項</a:t>
            </a:r>
            <a:endParaRPr/>
          </a:p>
        </p:txBody>
      </p:sp>
      <p:sp>
        <p:nvSpPr>
          <p:cNvPr id="966" name="Google Shape;966;p38"/>
          <p:cNvSpPr txBox="1"/>
          <p:nvPr/>
        </p:nvSpPr>
        <p:spPr>
          <a:xfrm>
            <a:off x="6515264" y="1359064"/>
            <a:ext cx="2488078"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獨立樣本t檢定：</a:t>
            </a:r>
            <a:endParaRPr/>
          </a:p>
        </p:txBody>
      </p:sp>
      <p:sp>
        <p:nvSpPr>
          <p:cNvPr id="967" name="Google Shape;967;p38"/>
          <p:cNvSpPr txBox="1"/>
          <p:nvPr/>
        </p:nvSpPr>
        <p:spPr>
          <a:xfrm>
            <a:off x="515938" y="3156196"/>
            <a:ext cx="2439913"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描敘述性統計：</a:t>
            </a:r>
            <a:endParaRPr/>
          </a:p>
        </p:txBody>
      </p:sp>
      <p:sp>
        <p:nvSpPr>
          <p:cNvPr id="968" name="Google Shape;968;p38"/>
          <p:cNvSpPr txBox="1"/>
          <p:nvPr/>
        </p:nvSpPr>
        <p:spPr>
          <a:xfrm>
            <a:off x="515938" y="4978340"/>
            <a:ext cx="2439913"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IPA 分析法：</a:t>
            </a:r>
            <a:endParaRPr/>
          </a:p>
        </p:txBody>
      </p:sp>
      <p:sp>
        <p:nvSpPr>
          <p:cNvPr id="969" name="Google Shape;969;p38"/>
          <p:cNvSpPr txBox="1"/>
          <p:nvPr/>
        </p:nvSpPr>
        <p:spPr>
          <a:xfrm>
            <a:off x="6515263" y="3156196"/>
            <a:ext cx="4670187"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單因子變異數分析（ANOVA）：</a:t>
            </a:r>
            <a:endParaRPr/>
          </a:p>
        </p:txBody>
      </p:sp>
      <p:sp>
        <p:nvSpPr>
          <p:cNvPr id="970" name="Google Shape;970;p38"/>
          <p:cNvSpPr txBox="1"/>
          <p:nvPr/>
        </p:nvSpPr>
        <p:spPr>
          <a:xfrm>
            <a:off x="6515263" y="4978340"/>
            <a:ext cx="4670187" cy="4200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專家效度問卷：</a:t>
            </a:r>
            <a:endParaRPr/>
          </a:p>
        </p:txBody>
      </p:sp>
      <p:sp>
        <p:nvSpPr>
          <p:cNvPr id="971" name="Google Shape;971;p38"/>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23</a:t>
            </a:r>
            <a:endParaRPr sz="1800">
              <a:solidFill>
                <a:schemeClr val="dk1"/>
              </a:solidFill>
              <a:latin typeface="Calibri"/>
              <a:ea typeface="Calibri"/>
              <a:cs typeface="Calibri"/>
              <a:sym typeface="Calibri"/>
            </a:endParaRPr>
          </a:p>
        </p:txBody>
      </p:sp>
      <p:sp>
        <p:nvSpPr>
          <p:cNvPr id="972" name="Google Shape;972;p38"/>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3" name="Google Shape;973;p38"/>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紙本35頁</a:t>
            </a:r>
            <a:endParaRPr/>
          </a:p>
        </p:txBody>
      </p:sp>
      <p:sp>
        <p:nvSpPr>
          <p:cNvPr id="2" name="矩形: 圓角 1">
            <a:extLst>
              <a:ext uri="{FF2B5EF4-FFF2-40B4-BE49-F238E27FC236}">
                <a16:creationId xmlns:a16="http://schemas.microsoft.com/office/drawing/2014/main" id="{BA3B396B-8CDC-55BF-D525-A9DF7AA58B72}"/>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54">
                                            <p:txEl>
                                              <p:pRg st="0" end="0"/>
                                            </p:txEl>
                                          </p:spTgt>
                                        </p:tgtEl>
                                        <p:attrNameLst>
                                          <p:attrName>style.visibility</p:attrName>
                                        </p:attrNameLst>
                                      </p:cBhvr>
                                      <p:to>
                                        <p:strVal val="visible"/>
                                      </p:to>
                                    </p:set>
                                    <p:animEffect transition="in" filter="fade">
                                      <p:cBhvr>
                                        <p:cTn id="7" dur="1000"/>
                                        <p:tgtEl>
                                          <p:spTgt spid="95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55">
                                            <p:txEl>
                                              <p:pRg st="0" end="0"/>
                                            </p:txEl>
                                          </p:spTgt>
                                        </p:tgtEl>
                                        <p:attrNameLst>
                                          <p:attrName>style.visibility</p:attrName>
                                        </p:attrNameLst>
                                      </p:cBhvr>
                                      <p:to>
                                        <p:strVal val="visible"/>
                                      </p:to>
                                    </p:set>
                                    <p:animEffect transition="in" filter="fade">
                                      <p:cBhvr>
                                        <p:cTn id="11" dur="1000"/>
                                        <p:tgtEl>
                                          <p:spTgt spid="95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966">
                                            <p:txEl>
                                              <p:pRg st="0" end="0"/>
                                            </p:txEl>
                                          </p:spTgt>
                                        </p:tgtEl>
                                        <p:attrNameLst>
                                          <p:attrName>style.visibility</p:attrName>
                                        </p:attrNameLst>
                                      </p:cBhvr>
                                      <p:to>
                                        <p:strVal val="visible"/>
                                      </p:to>
                                    </p:set>
                                    <p:animEffect transition="in" filter="fade">
                                      <p:cBhvr>
                                        <p:cTn id="15" dur="1000"/>
                                        <p:tgtEl>
                                          <p:spTgt spid="966">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962">
                                            <p:txEl>
                                              <p:pRg st="0" end="0"/>
                                            </p:txEl>
                                          </p:spTgt>
                                        </p:tgtEl>
                                        <p:attrNameLst>
                                          <p:attrName>style.visibility</p:attrName>
                                        </p:attrNameLst>
                                      </p:cBhvr>
                                      <p:to>
                                        <p:strVal val="visible"/>
                                      </p:to>
                                    </p:set>
                                    <p:animEffect transition="in" filter="fade">
                                      <p:cBhvr>
                                        <p:cTn id="19" dur="1000"/>
                                        <p:tgtEl>
                                          <p:spTgt spid="962">
                                            <p:txEl>
                                              <p:pRg st="0" end="0"/>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967">
                                            <p:txEl>
                                              <p:pRg st="0" end="0"/>
                                            </p:txEl>
                                          </p:spTgt>
                                        </p:tgtEl>
                                        <p:attrNameLst>
                                          <p:attrName>style.visibility</p:attrName>
                                        </p:attrNameLst>
                                      </p:cBhvr>
                                      <p:to>
                                        <p:strVal val="visible"/>
                                      </p:to>
                                    </p:set>
                                    <p:animEffect transition="in" filter="fade">
                                      <p:cBhvr>
                                        <p:cTn id="23" dur="1000"/>
                                        <p:tgtEl>
                                          <p:spTgt spid="967">
                                            <p:txEl>
                                              <p:pRg st="0" end="0"/>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961">
                                            <p:txEl>
                                              <p:pRg st="0" end="0"/>
                                            </p:txEl>
                                          </p:spTgt>
                                        </p:tgtEl>
                                        <p:attrNameLst>
                                          <p:attrName>style.visibility</p:attrName>
                                        </p:attrNameLst>
                                      </p:cBhvr>
                                      <p:to>
                                        <p:strVal val="visible"/>
                                      </p:to>
                                    </p:set>
                                    <p:animEffect transition="in" filter="fade">
                                      <p:cBhvr>
                                        <p:cTn id="27" dur="1000"/>
                                        <p:tgtEl>
                                          <p:spTgt spid="961">
                                            <p:txEl>
                                              <p:pRg st="0" end="0"/>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969">
                                            <p:txEl>
                                              <p:pRg st="0" end="0"/>
                                            </p:txEl>
                                          </p:spTgt>
                                        </p:tgtEl>
                                        <p:attrNameLst>
                                          <p:attrName>style.visibility</p:attrName>
                                        </p:attrNameLst>
                                      </p:cBhvr>
                                      <p:to>
                                        <p:strVal val="visible"/>
                                      </p:to>
                                    </p:set>
                                    <p:animEffect transition="in" filter="fade">
                                      <p:cBhvr>
                                        <p:cTn id="31" dur="1000"/>
                                        <p:tgtEl>
                                          <p:spTgt spid="969">
                                            <p:txEl>
                                              <p:pRg st="0" end="0"/>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963">
                                            <p:txEl>
                                              <p:pRg st="0" end="0"/>
                                            </p:txEl>
                                          </p:spTgt>
                                        </p:tgtEl>
                                        <p:attrNameLst>
                                          <p:attrName>style.visibility</p:attrName>
                                        </p:attrNameLst>
                                      </p:cBhvr>
                                      <p:to>
                                        <p:strVal val="visible"/>
                                      </p:to>
                                    </p:set>
                                    <p:animEffect transition="in" filter="fade">
                                      <p:cBhvr>
                                        <p:cTn id="35" dur="1000"/>
                                        <p:tgtEl>
                                          <p:spTgt spid="963">
                                            <p:txEl>
                                              <p:pRg st="0" end="0"/>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963">
                                            <p:txEl>
                                              <p:pRg st="1" end="1"/>
                                            </p:txEl>
                                          </p:spTgt>
                                        </p:tgtEl>
                                        <p:attrNameLst>
                                          <p:attrName>style.visibility</p:attrName>
                                        </p:attrNameLst>
                                      </p:cBhvr>
                                      <p:to>
                                        <p:strVal val="visible"/>
                                      </p:to>
                                    </p:set>
                                    <p:animEffect transition="in" filter="fade">
                                      <p:cBhvr>
                                        <p:cTn id="39" dur="1000"/>
                                        <p:tgtEl>
                                          <p:spTgt spid="963">
                                            <p:txEl>
                                              <p:pRg st="1" end="1"/>
                                            </p:txEl>
                                          </p:spTgt>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968">
                                            <p:txEl>
                                              <p:pRg st="0" end="0"/>
                                            </p:txEl>
                                          </p:spTgt>
                                        </p:tgtEl>
                                        <p:attrNameLst>
                                          <p:attrName>style.visibility</p:attrName>
                                        </p:attrNameLst>
                                      </p:cBhvr>
                                      <p:to>
                                        <p:strVal val="visible"/>
                                      </p:to>
                                    </p:set>
                                    <p:animEffect transition="in" filter="fade">
                                      <p:cBhvr>
                                        <p:cTn id="43" dur="1000"/>
                                        <p:tgtEl>
                                          <p:spTgt spid="968">
                                            <p:txEl>
                                              <p:pRg st="0" end="0"/>
                                            </p:txEl>
                                          </p:spTgt>
                                        </p:tgtEl>
                                      </p:cBhvr>
                                    </p:animEffect>
                                  </p:childTnLst>
                                </p:cTn>
                              </p:par>
                            </p:childTnLst>
                          </p:cTn>
                        </p:par>
                        <p:par>
                          <p:cTn id="44" fill="hold">
                            <p:stCondLst>
                              <p:cond delay="10000"/>
                            </p:stCondLst>
                            <p:childTnLst>
                              <p:par>
                                <p:cTn id="45" presetID="10" presetClass="entr" presetSubtype="0" fill="hold" nodeType="afterEffect">
                                  <p:stCondLst>
                                    <p:cond delay="500"/>
                                  </p:stCondLst>
                                  <p:childTnLst>
                                    <p:set>
                                      <p:cBhvr>
                                        <p:cTn id="46" dur="1" fill="hold">
                                          <p:stCondLst>
                                            <p:cond delay="0"/>
                                          </p:stCondLst>
                                        </p:cTn>
                                        <p:tgtEl>
                                          <p:spTgt spid="964">
                                            <p:txEl>
                                              <p:pRg st="0" end="0"/>
                                            </p:txEl>
                                          </p:spTgt>
                                        </p:tgtEl>
                                        <p:attrNameLst>
                                          <p:attrName>style.visibility</p:attrName>
                                        </p:attrNameLst>
                                      </p:cBhvr>
                                      <p:to>
                                        <p:strVal val="visible"/>
                                      </p:to>
                                    </p:set>
                                    <p:animEffect transition="in" filter="fade">
                                      <p:cBhvr>
                                        <p:cTn id="47" dur="1000"/>
                                        <p:tgtEl>
                                          <p:spTgt spid="964">
                                            <p:txEl>
                                              <p:pRg st="0" end="0"/>
                                            </p:txEl>
                                          </p:spTgt>
                                        </p:tgtEl>
                                      </p:cBhvr>
                                    </p:animEffect>
                                  </p:childTnLst>
                                </p:cTn>
                              </p:par>
                            </p:childTnLst>
                          </p:cTn>
                        </p:par>
                        <p:par>
                          <p:cTn id="48" fill="hold">
                            <p:stCondLst>
                              <p:cond delay="11000"/>
                            </p:stCondLst>
                            <p:childTnLst>
                              <p:par>
                                <p:cTn id="49" presetID="10" presetClass="entr" presetSubtype="0" fill="hold" nodeType="afterEffect">
                                  <p:stCondLst>
                                    <p:cond delay="500"/>
                                  </p:stCondLst>
                                  <p:childTnLst>
                                    <p:set>
                                      <p:cBhvr>
                                        <p:cTn id="50" dur="1" fill="hold">
                                          <p:stCondLst>
                                            <p:cond delay="0"/>
                                          </p:stCondLst>
                                        </p:cTn>
                                        <p:tgtEl>
                                          <p:spTgt spid="970">
                                            <p:txEl>
                                              <p:pRg st="0" end="0"/>
                                            </p:txEl>
                                          </p:spTgt>
                                        </p:tgtEl>
                                        <p:attrNameLst>
                                          <p:attrName>style.visibility</p:attrName>
                                        </p:attrNameLst>
                                      </p:cBhvr>
                                      <p:to>
                                        <p:strVal val="visible"/>
                                      </p:to>
                                    </p:set>
                                    <p:animEffect transition="in" filter="fade">
                                      <p:cBhvr>
                                        <p:cTn id="51" dur="1000"/>
                                        <p:tgtEl>
                                          <p:spTgt spid="970">
                                            <p:txEl>
                                              <p:pRg st="0" end="0"/>
                                            </p:txEl>
                                          </p:spTgt>
                                        </p:tgtEl>
                                      </p:cBhvr>
                                    </p:animEffect>
                                  </p:childTnLst>
                                </p:cTn>
                              </p:par>
                            </p:childTnLst>
                          </p:cTn>
                        </p:par>
                        <p:par>
                          <p:cTn id="52" fill="hold">
                            <p:stCondLst>
                              <p:cond delay="12000"/>
                            </p:stCondLst>
                            <p:childTnLst>
                              <p:par>
                                <p:cTn id="53" presetID="10" presetClass="entr" presetSubtype="0" fill="hold" nodeType="afterEffect">
                                  <p:stCondLst>
                                    <p:cond delay="500"/>
                                  </p:stCondLst>
                                  <p:childTnLst>
                                    <p:set>
                                      <p:cBhvr>
                                        <p:cTn id="54" dur="1" fill="hold">
                                          <p:stCondLst>
                                            <p:cond delay="0"/>
                                          </p:stCondLst>
                                        </p:cTn>
                                        <p:tgtEl>
                                          <p:spTgt spid="965">
                                            <p:txEl>
                                              <p:pRg st="0" end="0"/>
                                            </p:txEl>
                                          </p:spTgt>
                                        </p:tgtEl>
                                        <p:attrNameLst>
                                          <p:attrName>style.visibility</p:attrName>
                                        </p:attrNameLst>
                                      </p:cBhvr>
                                      <p:to>
                                        <p:strVal val="visible"/>
                                      </p:to>
                                    </p:set>
                                    <p:animEffect transition="in" filter="fade">
                                      <p:cBhvr>
                                        <p:cTn id="55" dur="1000"/>
                                        <p:tgtEl>
                                          <p:spTgt spid="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p39" descr="一張含有 樹, 天空, 室外, 植物 的圖片&#10;&#10;自動產生的描述"/>
          <p:cNvPicPr preferRelativeResize="0"/>
          <p:nvPr/>
        </p:nvPicPr>
        <p:blipFill rotWithShape="1">
          <a:blip r:embed="rId3">
            <a:alphaModFix/>
          </a:blip>
          <a:srcRect l="6165" t="24197" r="4869" b="14727"/>
          <a:stretch/>
        </p:blipFill>
        <p:spPr>
          <a:xfrm>
            <a:off x="-1" y="-29701"/>
            <a:ext cx="12192001" cy="4708027"/>
          </a:xfrm>
          <a:prstGeom prst="rect">
            <a:avLst/>
          </a:prstGeom>
          <a:noFill/>
          <a:ln>
            <a:noFill/>
          </a:ln>
        </p:spPr>
      </p:pic>
      <p:sp>
        <p:nvSpPr>
          <p:cNvPr id="979" name="Google Shape;979;p39"/>
          <p:cNvSpPr/>
          <p:nvPr/>
        </p:nvSpPr>
        <p:spPr>
          <a:xfrm>
            <a:off x="4565114" y="5201428"/>
            <a:ext cx="748522" cy="74852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980" name="Google Shape;980;p39"/>
          <p:cNvSpPr txBox="1"/>
          <p:nvPr/>
        </p:nvSpPr>
        <p:spPr>
          <a:xfrm>
            <a:off x="5520437" y="4868602"/>
            <a:ext cx="2662863" cy="15945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4800"/>
              <a:buFont typeface="Arial"/>
              <a:buNone/>
            </a:pPr>
            <a:r>
              <a:rPr lang="zh-TW" sz="4800">
                <a:solidFill>
                  <a:srgbClr val="013501"/>
                </a:solidFill>
                <a:latin typeface="Arial"/>
                <a:ea typeface="Arial"/>
                <a:cs typeface="Arial"/>
                <a:sym typeface="Arial"/>
              </a:rPr>
              <a:t>資料分析</a:t>
            </a:r>
            <a:endParaRPr/>
          </a:p>
        </p:txBody>
      </p:sp>
      <p:sp>
        <p:nvSpPr>
          <p:cNvPr id="981" name="Google Shape;981;p39"/>
          <p:cNvSpPr/>
          <p:nvPr/>
        </p:nvSpPr>
        <p:spPr>
          <a:xfrm>
            <a:off x="24810" y="0"/>
            <a:ext cx="12192000" cy="4678326"/>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82" name="Google Shape;982;p39"/>
          <p:cNvCxnSpPr/>
          <p:nvPr/>
        </p:nvCxnSpPr>
        <p:spPr>
          <a:xfrm>
            <a:off x="0" y="4678326"/>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983" name="Google Shape;983;p39"/>
          <p:cNvCxnSpPr/>
          <p:nvPr/>
        </p:nvCxnSpPr>
        <p:spPr>
          <a:xfrm>
            <a:off x="0" y="6840634"/>
            <a:ext cx="12216810" cy="0"/>
          </a:xfrm>
          <a:prstGeom prst="straightConnector1">
            <a:avLst/>
          </a:prstGeom>
          <a:noFill/>
          <a:ln w="63500" cap="flat" cmpd="sng">
            <a:solidFill>
              <a:srgbClr val="9F9238"/>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151345" y="559683"/>
            <a:ext cx="11794603" cy="5822065"/>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95" name="Google Shape;195;p3"/>
          <p:cNvPicPr preferRelativeResize="0"/>
          <p:nvPr/>
        </p:nvPicPr>
        <p:blipFill rotWithShape="1">
          <a:blip r:embed="rId4">
            <a:alphaModFix/>
          </a:blip>
          <a:srcRect/>
          <a:stretch/>
        </p:blipFill>
        <p:spPr>
          <a:xfrm>
            <a:off x="360533" y="3851633"/>
            <a:ext cx="6404601" cy="2206267"/>
          </a:xfrm>
          <a:prstGeom prst="rect">
            <a:avLst/>
          </a:prstGeom>
          <a:noFill/>
          <a:ln>
            <a:noFill/>
          </a:ln>
        </p:spPr>
      </p:pic>
      <p:cxnSp>
        <p:nvCxnSpPr>
          <p:cNvPr id="197" name="Google Shape;197;p3"/>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98" name="Google Shape;198;p3"/>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99" name="Google Shape;199;p3"/>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0" i="0" u="none" strike="noStrike" cap="none">
                <a:solidFill>
                  <a:srgbClr val="013501"/>
                </a:solidFill>
                <a:latin typeface="Arial"/>
                <a:ea typeface="Arial"/>
                <a:cs typeface="Arial"/>
                <a:sym typeface="Arial"/>
              </a:rPr>
              <a:t>01</a:t>
            </a:r>
            <a:endParaRPr sz="1800">
              <a:solidFill>
                <a:schemeClr val="dk1"/>
              </a:solidFill>
              <a:latin typeface="Arial"/>
              <a:ea typeface="Arial"/>
              <a:cs typeface="Arial"/>
              <a:sym typeface="Arial"/>
            </a:endParaRPr>
          </a:p>
        </p:txBody>
      </p:sp>
      <p:sp>
        <p:nvSpPr>
          <p:cNvPr id="2" name="矩形: 圓角 1">
            <a:extLst>
              <a:ext uri="{FF2B5EF4-FFF2-40B4-BE49-F238E27FC236}">
                <a16:creationId xmlns:a16="http://schemas.microsoft.com/office/drawing/2014/main" id="{0943AEDD-7B7B-0130-19C0-2776189A5A4E}"/>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40"/>
          <p:cNvSpPr/>
          <p:nvPr/>
        </p:nvSpPr>
        <p:spPr>
          <a:xfrm>
            <a:off x="4196572" y="3933688"/>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9" name="Google Shape;989;p40"/>
          <p:cNvSpPr/>
          <p:nvPr/>
        </p:nvSpPr>
        <p:spPr>
          <a:xfrm>
            <a:off x="4196572" y="1281444"/>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91" name="Google Shape;991;p40"/>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992" name="Google Shape;992;p40"/>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993" name="Google Shape;993;p40"/>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信度分析</a:t>
            </a:r>
            <a:endParaRPr/>
          </a:p>
        </p:txBody>
      </p:sp>
      <p:sp>
        <p:nvSpPr>
          <p:cNvPr id="994" name="Google Shape;994;p40"/>
          <p:cNvSpPr txBox="1"/>
          <p:nvPr/>
        </p:nvSpPr>
        <p:spPr>
          <a:xfrm>
            <a:off x="4196572" y="930037"/>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表4-1- 1 風險認知之信度分析摘要表</a:t>
            </a:r>
            <a:endParaRPr/>
          </a:p>
        </p:txBody>
      </p:sp>
      <p:graphicFrame>
        <p:nvGraphicFramePr>
          <p:cNvPr id="995" name="Google Shape;995;p40"/>
          <p:cNvGraphicFramePr/>
          <p:nvPr/>
        </p:nvGraphicFramePr>
        <p:xfrm>
          <a:off x="518725" y="1734120"/>
          <a:ext cx="11160125" cy="1705450"/>
        </p:xfrm>
        <a:graphic>
          <a:graphicData uri="http://schemas.openxmlformats.org/drawingml/2006/table">
            <a:tbl>
              <a:tblPr>
                <a:noFill/>
                <a:tableStyleId>{5FE0297B-DF32-4EFB-8243-CB14C00D18DF}</a:tableStyleId>
              </a:tblPr>
              <a:tblGrid>
                <a:gridCol w="6881325">
                  <a:extLst>
                    <a:ext uri="{9D8B030D-6E8A-4147-A177-3AD203B41FA5}">
                      <a16:colId xmlns:a16="http://schemas.microsoft.com/office/drawing/2014/main" val="20000"/>
                    </a:ext>
                  </a:extLst>
                </a:gridCol>
                <a:gridCol w="4278800">
                  <a:extLst>
                    <a:ext uri="{9D8B030D-6E8A-4147-A177-3AD203B41FA5}">
                      <a16:colId xmlns:a16="http://schemas.microsoft.com/office/drawing/2014/main" val="20001"/>
                    </a:ext>
                  </a:extLst>
                </a:gridCol>
              </a:tblGrid>
              <a:tr h="852725">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量表</a:t>
                      </a:r>
                      <a:endParaRPr sz="24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Cronbach 的 Alpha</a:t>
                      </a:r>
                      <a:endParaRPr sz="24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2725">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風險認知</a:t>
                      </a:r>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.901</a:t>
                      </a:r>
                      <a:endParaRPr sz="24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996" name="Google Shape;996;p40"/>
          <p:cNvGraphicFramePr/>
          <p:nvPr/>
        </p:nvGraphicFramePr>
        <p:xfrm>
          <a:off x="515937" y="4387389"/>
          <a:ext cx="11160125" cy="1705450"/>
        </p:xfrm>
        <a:graphic>
          <a:graphicData uri="http://schemas.openxmlformats.org/drawingml/2006/table">
            <a:tbl>
              <a:tblPr>
                <a:noFill/>
                <a:tableStyleId>{5FE0297B-DF32-4EFB-8243-CB14C00D18DF}</a:tableStyleId>
              </a:tblPr>
              <a:tblGrid>
                <a:gridCol w="6881325">
                  <a:extLst>
                    <a:ext uri="{9D8B030D-6E8A-4147-A177-3AD203B41FA5}">
                      <a16:colId xmlns:a16="http://schemas.microsoft.com/office/drawing/2014/main" val="20000"/>
                    </a:ext>
                  </a:extLst>
                </a:gridCol>
                <a:gridCol w="4278800">
                  <a:extLst>
                    <a:ext uri="{9D8B030D-6E8A-4147-A177-3AD203B41FA5}">
                      <a16:colId xmlns:a16="http://schemas.microsoft.com/office/drawing/2014/main" val="20001"/>
                    </a:ext>
                  </a:extLst>
                </a:gridCol>
              </a:tblGrid>
              <a:tr h="852725">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量表</a:t>
                      </a:r>
                      <a:endParaRPr sz="2400">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Cronbach 的 Alpha</a:t>
                      </a:r>
                      <a:endParaRPr sz="24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2725">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風險認知</a:t>
                      </a:r>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spcBef>
                          <a:spcPts val="0"/>
                        </a:spcBef>
                        <a:spcAft>
                          <a:spcPts val="0"/>
                        </a:spcAft>
                        <a:buNone/>
                      </a:pPr>
                      <a:r>
                        <a:rPr lang="zh-TW" sz="2400">
                          <a:solidFill>
                            <a:srgbClr val="013501"/>
                          </a:solidFill>
                          <a:latin typeface="Arial"/>
                          <a:ea typeface="Arial"/>
                          <a:cs typeface="Arial"/>
                          <a:sym typeface="Arial"/>
                        </a:rPr>
                        <a:t>.901</a:t>
                      </a:r>
                      <a:endParaRPr sz="24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7" name="Google Shape;997;p40"/>
          <p:cNvSpPr txBox="1"/>
          <p:nvPr/>
        </p:nvSpPr>
        <p:spPr>
          <a:xfrm>
            <a:off x="4196572" y="3583882"/>
            <a:ext cx="4054293"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表4-1- 2  風險表現之信度分析摘要表</a:t>
            </a:r>
            <a:endParaRPr/>
          </a:p>
        </p:txBody>
      </p:sp>
      <p:sp>
        <p:nvSpPr>
          <p:cNvPr id="998" name="Google Shape;998;p40"/>
          <p:cNvSpPr/>
          <p:nvPr/>
        </p:nvSpPr>
        <p:spPr>
          <a:xfrm>
            <a:off x="515938" y="1045385"/>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40"/>
          <p:cNvSpPr txBox="1"/>
          <p:nvPr/>
        </p:nvSpPr>
        <p:spPr>
          <a:xfrm>
            <a:off x="597972" y="740106"/>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紙本36頁</a:t>
            </a:r>
            <a:endParaRPr/>
          </a:p>
        </p:txBody>
      </p:sp>
      <p:sp>
        <p:nvSpPr>
          <p:cNvPr id="1000" name="Google Shape;1000;p40"/>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25</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F84EEF8D-5D84-30FF-2646-2A58B0916D9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42"/>
          <p:cNvSpPr/>
          <p:nvPr/>
        </p:nvSpPr>
        <p:spPr>
          <a:xfrm>
            <a:off x="5061097" y="1268413"/>
            <a:ext cx="6896986" cy="1590519"/>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0" name="Google Shape;1020;p42"/>
          <p:cNvSpPr/>
          <p:nvPr/>
        </p:nvSpPr>
        <p:spPr>
          <a:xfrm>
            <a:off x="5061097" y="4509555"/>
            <a:ext cx="6896986" cy="379009"/>
          </a:xfrm>
          <a:prstGeom prst="roundRect">
            <a:avLst>
              <a:gd name="adj" fmla="val 7436"/>
            </a:avLst>
          </a:prstGeom>
          <a:solidFill>
            <a:schemeClr val="lt1"/>
          </a:solidFill>
          <a:ln w="12700" cap="flat" cmpd="sng">
            <a:solidFill>
              <a:srgbClr val="013501"/>
            </a:solidFill>
            <a:prstDash val="solid"/>
            <a:miter lim="800000"/>
            <a:headEnd type="none" w="sm" len="sm"/>
            <a:tailEnd type="none" w="sm" len="sm"/>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022" name="Google Shape;1022;p42"/>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023" name="Google Shape;1023;p42"/>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024" name="Google Shape;1024;p42"/>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b="0" i="0" u="none" strike="noStrike" cap="none">
                <a:solidFill>
                  <a:srgbClr val="013501"/>
                </a:solidFill>
                <a:latin typeface="Arial"/>
                <a:ea typeface="Arial"/>
                <a:cs typeface="Arial"/>
                <a:sym typeface="Arial"/>
              </a:rPr>
              <a:t>描述性分析</a:t>
            </a:r>
            <a:endParaRPr/>
          </a:p>
        </p:txBody>
      </p:sp>
      <p:graphicFrame>
        <p:nvGraphicFramePr>
          <p:cNvPr id="1025" name="Google Shape;1025;p42"/>
          <p:cNvGraphicFramePr/>
          <p:nvPr/>
        </p:nvGraphicFramePr>
        <p:xfrm>
          <a:off x="515937" y="1252157"/>
          <a:ext cx="11160125" cy="4840800"/>
        </p:xfrm>
        <a:graphic>
          <a:graphicData uri="http://schemas.openxmlformats.org/drawingml/2006/table">
            <a:tbl>
              <a:tblPr>
                <a:noFill/>
                <a:tableStyleId>{5FE0297B-DF32-4EFB-8243-CB14C00D18DF}</a:tableStyleId>
              </a:tblPr>
              <a:tblGrid>
                <a:gridCol w="4841250">
                  <a:extLst>
                    <a:ext uri="{9D8B030D-6E8A-4147-A177-3AD203B41FA5}">
                      <a16:colId xmlns:a16="http://schemas.microsoft.com/office/drawing/2014/main" val="20000"/>
                    </a:ext>
                  </a:extLst>
                </a:gridCol>
                <a:gridCol w="2874850">
                  <a:extLst>
                    <a:ext uri="{9D8B030D-6E8A-4147-A177-3AD203B41FA5}">
                      <a16:colId xmlns:a16="http://schemas.microsoft.com/office/drawing/2014/main" val="20001"/>
                    </a:ext>
                  </a:extLst>
                </a:gridCol>
                <a:gridCol w="1723125">
                  <a:extLst>
                    <a:ext uri="{9D8B030D-6E8A-4147-A177-3AD203B41FA5}">
                      <a16:colId xmlns:a16="http://schemas.microsoft.com/office/drawing/2014/main" val="20002"/>
                    </a:ext>
                  </a:extLst>
                </a:gridCol>
                <a:gridCol w="1720900">
                  <a:extLst>
                    <a:ext uri="{9D8B030D-6E8A-4147-A177-3AD203B41FA5}">
                      <a16:colId xmlns:a16="http://schemas.microsoft.com/office/drawing/2014/main" val="20003"/>
                    </a:ext>
                  </a:extLst>
                </a:gridCol>
              </a:tblGrid>
              <a:tr h="403400">
                <a:tc rowSpan="7">
                  <a:txBody>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7.經營時間</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0～1年</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42</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12.5</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2～4年</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142</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42.1</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5～7年</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93</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27.6</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8～10年</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37</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11.0</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10年以上</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14</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4.2</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15年以上</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0.9</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20年以上</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6</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1.8</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03400">
                <a:tc rowSpan="5">
                  <a:txBody>
                    <a:bodyPr/>
                    <a:lstStyle/>
                    <a:p>
                      <a:pPr marL="0" marR="0" lvl="0" indent="0" algn="l" rtl="0">
                        <a:lnSpc>
                          <a:spcPct val="200000"/>
                        </a:lnSpc>
                        <a:spcBef>
                          <a:spcPts val="0"/>
                        </a:spcBef>
                        <a:spcAft>
                          <a:spcPts val="0"/>
                        </a:spcAft>
                        <a:buClr>
                          <a:schemeClr val="dk1"/>
                        </a:buClr>
                        <a:buSzPts val="2400"/>
                        <a:buFont typeface="Calibri"/>
                        <a:buNone/>
                      </a:pPr>
                      <a:endParaRPr sz="2400">
                        <a:solidFill>
                          <a:srgbClr val="013501"/>
                        </a:solidFill>
                        <a:latin typeface="Arial"/>
                        <a:ea typeface="Arial"/>
                        <a:cs typeface="Arial"/>
                        <a:sym typeface="Arial"/>
                      </a:endParaRPr>
                    </a:p>
                    <a:p>
                      <a:pPr marL="0" marR="0" lvl="0" indent="0" algn="l" rtl="0">
                        <a:lnSpc>
                          <a:spcPct val="20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8.經營家數</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1家</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88</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26.1</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2家</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165</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49.0</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3家</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65</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19.3</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4家</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11</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3.3</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03400">
                <a:tc vMerge="1">
                  <a:txBody>
                    <a:bodyPr/>
                    <a:lstStyle/>
                    <a:p>
                      <a:endParaRPr lang="zh-TW"/>
                    </a:p>
                  </a:txBody>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5家以上</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8</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2.4</a:t>
                      </a:r>
                      <a:endParaRPr sz="1800">
                        <a:solidFill>
                          <a:srgbClr val="01350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026" name="Google Shape;1026;p42"/>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26</a:t>
            </a:r>
            <a:endParaRPr sz="1800">
              <a:solidFill>
                <a:schemeClr val="dk1"/>
              </a:solidFill>
              <a:latin typeface="Calibri"/>
              <a:ea typeface="Calibri"/>
              <a:cs typeface="Calibri"/>
              <a:sym typeface="Calibri"/>
            </a:endParaRPr>
          </a:p>
        </p:txBody>
      </p:sp>
      <p:sp>
        <p:nvSpPr>
          <p:cNvPr id="1027" name="Google Shape;1027;p42"/>
          <p:cNvSpPr/>
          <p:nvPr/>
        </p:nvSpPr>
        <p:spPr>
          <a:xfrm>
            <a:off x="515938" y="961462"/>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42"/>
          <p:cNvSpPr txBox="1"/>
          <p:nvPr/>
        </p:nvSpPr>
        <p:spPr>
          <a:xfrm>
            <a:off x="597972" y="656183"/>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紙本37~39頁</a:t>
            </a:r>
            <a:endParaRPr/>
          </a:p>
        </p:txBody>
      </p:sp>
      <p:sp>
        <p:nvSpPr>
          <p:cNvPr id="1029" name="Google Shape;1029;p42"/>
          <p:cNvSpPr/>
          <p:nvPr/>
        </p:nvSpPr>
        <p:spPr>
          <a:xfrm>
            <a:off x="4169862" y="900073"/>
            <a:ext cx="385227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13501"/>
              </a:buClr>
              <a:buSzPts val="1800"/>
              <a:buFont typeface="Arial"/>
              <a:buNone/>
            </a:pPr>
            <a:r>
              <a:rPr lang="zh-TW" sz="1800" b="0" i="0" u="none" strike="noStrike" cap="none">
                <a:solidFill>
                  <a:srgbClr val="013501"/>
                </a:solidFill>
                <a:latin typeface="Arial"/>
                <a:ea typeface="Arial"/>
                <a:cs typeface="Arial"/>
                <a:sym typeface="Arial"/>
              </a:rPr>
              <a:t>表4-2- 3(續表) 個人背景變項摘要表</a:t>
            </a:r>
            <a:endParaRPr sz="1800" b="0" i="0" u="none" strike="noStrike" cap="none">
              <a:solidFill>
                <a:srgbClr val="013501"/>
              </a:solidFill>
              <a:latin typeface="Arial"/>
              <a:ea typeface="Arial"/>
              <a:cs typeface="Arial"/>
              <a:sym typeface="Arial"/>
            </a:endParaRPr>
          </a:p>
        </p:txBody>
      </p:sp>
      <p:sp>
        <p:nvSpPr>
          <p:cNvPr id="2" name="矩形: 圓角 1">
            <a:extLst>
              <a:ext uri="{FF2B5EF4-FFF2-40B4-BE49-F238E27FC236}">
                <a16:creationId xmlns:a16="http://schemas.microsoft.com/office/drawing/2014/main" id="{2B667514-F1CE-E018-C6B8-F7EACA6C5A55}"/>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cxnSp>
        <p:nvCxnSpPr>
          <p:cNvPr id="1035" name="Google Shape;1035;p43"/>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036" name="Google Shape;1036;p43"/>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037" name="Google Shape;1037;p43"/>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差異情性分析</a:t>
            </a:r>
            <a:endParaRPr/>
          </a:p>
        </p:txBody>
      </p:sp>
      <p:sp>
        <p:nvSpPr>
          <p:cNvPr id="1038" name="Google Shape;1038;p43"/>
          <p:cNvSpPr txBox="1"/>
          <p:nvPr/>
        </p:nvSpPr>
        <p:spPr>
          <a:xfrm>
            <a:off x="2154230" y="2962036"/>
            <a:ext cx="7883541"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5400"/>
              <a:buFont typeface="Arial"/>
              <a:buNone/>
            </a:pPr>
            <a:r>
              <a:rPr lang="zh-TW" sz="5400">
                <a:solidFill>
                  <a:srgbClr val="013501"/>
                </a:solidFill>
                <a:latin typeface="Arial"/>
                <a:ea typeface="Arial"/>
                <a:cs typeface="Arial"/>
                <a:sym typeface="Arial"/>
              </a:rPr>
              <a:t>女生比男生更有風險認知</a:t>
            </a:r>
            <a:endParaRPr/>
          </a:p>
        </p:txBody>
      </p:sp>
      <p:sp>
        <p:nvSpPr>
          <p:cNvPr id="1039" name="Google Shape;1039;p43"/>
          <p:cNvSpPr/>
          <p:nvPr/>
        </p:nvSpPr>
        <p:spPr>
          <a:xfrm>
            <a:off x="515938" y="1014628"/>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0" name="Google Shape;1040;p43"/>
          <p:cNvSpPr txBox="1"/>
          <p:nvPr/>
        </p:nvSpPr>
        <p:spPr>
          <a:xfrm>
            <a:off x="597972" y="709349"/>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紙本40頁</a:t>
            </a:r>
            <a:endParaRPr/>
          </a:p>
        </p:txBody>
      </p:sp>
      <p:sp>
        <p:nvSpPr>
          <p:cNvPr id="1041" name="Google Shape;1041;p43"/>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27</a:t>
            </a:r>
            <a:endParaRPr sz="1800">
              <a:solidFill>
                <a:schemeClr val="dk1"/>
              </a:solidFill>
              <a:latin typeface="Calibri"/>
              <a:ea typeface="Calibri"/>
              <a:cs typeface="Calibri"/>
              <a:sym typeface="Calibri"/>
            </a:endParaRPr>
          </a:p>
        </p:txBody>
      </p:sp>
      <p:sp>
        <p:nvSpPr>
          <p:cNvPr id="3" name="矩形: 圓角 2">
            <a:extLst>
              <a:ext uri="{FF2B5EF4-FFF2-40B4-BE49-F238E27FC236}">
                <a16:creationId xmlns:a16="http://schemas.microsoft.com/office/drawing/2014/main" id="{A7814FB7-1FDB-29CF-F2AC-D302FBA39573}"/>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pic>
        <p:nvPicPr>
          <p:cNvPr id="1046" name="Google Shape;1046;p44"/>
          <p:cNvPicPr preferRelativeResize="0"/>
          <p:nvPr/>
        </p:nvPicPr>
        <p:blipFill rotWithShape="1">
          <a:blip r:embed="rId3">
            <a:alphaModFix/>
          </a:blip>
          <a:srcRect/>
          <a:stretch/>
        </p:blipFill>
        <p:spPr>
          <a:xfrm>
            <a:off x="11512955" y="6146639"/>
            <a:ext cx="567158" cy="603625"/>
          </a:xfrm>
          <a:prstGeom prst="rect">
            <a:avLst/>
          </a:prstGeom>
          <a:noFill/>
          <a:ln>
            <a:noFill/>
          </a:ln>
        </p:spPr>
      </p:pic>
      <p:cxnSp>
        <p:nvCxnSpPr>
          <p:cNvPr id="1047" name="Google Shape;1047;p44"/>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048" name="Google Shape;1048;p44"/>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049" name="Google Shape;1049;p44"/>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差異情性分析</a:t>
            </a:r>
            <a:endParaRPr/>
          </a:p>
        </p:txBody>
      </p:sp>
      <p:sp>
        <p:nvSpPr>
          <p:cNvPr id="1050" name="Google Shape;1050;p44"/>
          <p:cNvSpPr/>
          <p:nvPr/>
        </p:nvSpPr>
        <p:spPr>
          <a:xfrm>
            <a:off x="515938" y="1152856"/>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1" name="Google Shape;1051;p44"/>
          <p:cNvSpPr txBox="1"/>
          <p:nvPr/>
        </p:nvSpPr>
        <p:spPr>
          <a:xfrm>
            <a:off x="597972" y="847577"/>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紙本43頁</a:t>
            </a:r>
            <a:endParaRPr/>
          </a:p>
        </p:txBody>
      </p:sp>
      <p:pic>
        <p:nvPicPr>
          <p:cNvPr id="1052" name="Google Shape;1052;p44" descr="一張含有 文字, 室內, 天花板, 牆 的圖片&#10;&#10;自動產生的描述"/>
          <p:cNvPicPr preferRelativeResize="0"/>
          <p:nvPr/>
        </p:nvPicPr>
        <p:blipFill rotWithShape="1">
          <a:blip r:embed="rId4">
            <a:alphaModFix/>
          </a:blip>
          <a:srcRect/>
          <a:stretch/>
        </p:blipFill>
        <p:spPr>
          <a:xfrm>
            <a:off x="235351" y="125872"/>
            <a:ext cx="11721298" cy="6593231"/>
          </a:xfrm>
          <a:prstGeom prst="rect">
            <a:avLst/>
          </a:prstGeom>
          <a:noFill/>
          <a:ln>
            <a:noFill/>
          </a:ln>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cxnSp>
        <p:nvCxnSpPr>
          <p:cNvPr id="1058" name="Google Shape;1058;p45"/>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059" name="Google Shape;1059;p45"/>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060" name="Google Shape;1060;p45"/>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差異情性分析</a:t>
            </a:r>
            <a:endParaRPr/>
          </a:p>
        </p:txBody>
      </p:sp>
      <p:sp>
        <p:nvSpPr>
          <p:cNvPr id="1061" name="Google Shape;1061;p45"/>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2" name="Google Shape;1062;p45"/>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紙本43~54頁</a:t>
            </a:r>
            <a:endParaRPr/>
          </a:p>
        </p:txBody>
      </p:sp>
      <p:sp>
        <p:nvSpPr>
          <p:cNvPr id="1063" name="Google Shape;1063;p45"/>
          <p:cNvSpPr txBox="1"/>
          <p:nvPr/>
        </p:nvSpPr>
        <p:spPr>
          <a:xfrm>
            <a:off x="3706647" y="2962036"/>
            <a:ext cx="4778706"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農林漁牧     上班族,主管,經理人員</a:t>
            </a:r>
            <a:endParaRPr/>
          </a:p>
        </p:txBody>
      </p:sp>
      <p:sp>
        <p:nvSpPr>
          <p:cNvPr id="1064" name="Google Shape;1064;p45"/>
          <p:cNvSpPr txBox="1"/>
          <p:nvPr/>
        </p:nvSpPr>
        <p:spPr>
          <a:xfrm>
            <a:off x="4991103" y="2962036"/>
            <a:ext cx="2209794"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30~39/40~49</a:t>
            </a:r>
            <a:endParaRPr sz="2400">
              <a:solidFill>
                <a:srgbClr val="013501"/>
              </a:solidFill>
              <a:latin typeface="Arial"/>
              <a:ea typeface="Arial"/>
              <a:cs typeface="Arial"/>
              <a:sym typeface="Arial"/>
            </a:endParaRPr>
          </a:p>
        </p:txBody>
      </p:sp>
      <p:sp>
        <p:nvSpPr>
          <p:cNvPr id="1065" name="Google Shape;1065;p45"/>
          <p:cNvSpPr txBox="1"/>
          <p:nvPr/>
        </p:nvSpPr>
        <p:spPr>
          <a:xfrm>
            <a:off x="4784727" y="2962036"/>
            <a:ext cx="2622547"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8~10年/15年以上</a:t>
            </a:r>
            <a:endParaRPr/>
          </a:p>
        </p:txBody>
      </p:sp>
      <p:sp>
        <p:nvSpPr>
          <p:cNvPr id="1066" name="Google Shape;1066;p45"/>
          <p:cNvSpPr txBox="1"/>
          <p:nvPr/>
        </p:nvSpPr>
        <p:spPr>
          <a:xfrm>
            <a:off x="3322010" y="2962036"/>
            <a:ext cx="5547980"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家數越多,認知與表現都是越多表現越好</a:t>
            </a:r>
            <a:endParaRPr/>
          </a:p>
        </p:txBody>
      </p:sp>
      <p:sp>
        <p:nvSpPr>
          <p:cNvPr id="1067" name="Google Shape;1067;p45"/>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29</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7531DF14-425A-2BCD-0D59-4D204D8904E4}"/>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6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10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1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46"/>
          <p:cNvPicPr preferRelativeResize="0"/>
          <p:nvPr/>
        </p:nvPicPr>
        <p:blipFill rotWithShape="1">
          <a:blip r:embed="rId3">
            <a:alphaModFix/>
          </a:blip>
          <a:srcRect/>
          <a:stretch/>
        </p:blipFill>
        <p:spPr>
          <a:xfrm>
            <a:off x="230234" y="797603"/>
            <a:ext cx="11554245" cy="5730788"/>
          </a:xfrm>
          <a:prstGeom prst="rect">
            <a:avLst/>
          </a:prstGeom>
          <a:noFill/>
          <a:ln>
            <a:noFill/>
          </a:ln>
        </p:spPr>
      </p:pic>
      <p:cxnSp>
        <p:nvCxnSpPr>
          <p:cNvPr id="1074" name="Google Shape;1074;p46"/>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075" name="Google Shape;1075;p46"/>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076" name="Google Shape;1076;p46"/>
          <p:cNvSpPr txBox="1"/>
          <p:nvPr/>
        </p:nvSpPr>
        <p:spPr>
          <a:xfrm>
            <a:off x="407520" y="-218085"/>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IPA分析法</a:t>
            </a:r>
            <a:endParaRPr/>
          </a:p>
        </p:txBody>
      </p:sp>
      <p:sp>
        <p:nvSpPr>
          <p:cNvPr id="1077" name="Google Shape;1077;p46"/>
          <p:cNvSpPr txBox="1"/>
          <p:nvPr/>
        </p:nvSpPr>
        <p:spPr>
          <a:xfrm>
            <a:off x="8698392" y="1389987"/>
            <a:ext cx="24451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3BD03"/>
                </a:solidFill>
                <a:latin typeface="Arial"/>
                <a:ea typeface="Arial"/>
                <a:cs typeface="Arial"/>
                <a:sym typeface="Arial"/>
              </a:rPr>
              <a:t>第一象限（繼續保持）</a:t>
            </a:r>
            <a:endParaRPr sz="1800">
              <a:solidFill>
                <a:srgbClr val="03BD03"/>
              </a:solidFill>
              <a:latin typeface="Calibri"/>
              <a:ea typeface="Calibri"/>
              <a:cs typeface="Calibri"/>
              <a:sym typeface="Calibri"/>
            </a:endParaRPr>
          </a:p>
        </p:txBody>
      </p:sp>
      <p:sp>
        <p:nvSpPr>
          <p:cNvPr id="1078" name="Google Shape;1078;p46"/>
          <p:cNvSpPr txBox="1"/>
          <p:nvPr/>
        </p:nvSpPr>
        <p:spPr>
          <a:xfrm>
            <a:off x="8698392" y="4250559"/>
            <a:ext cx="2320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3BD03"/>
                </a:solidFill>
                <a:latin typeface="Arial"/>
                <a:ea typeface="Arial"/>
                <a:cs typeface="Arial"/>
                <a:sym typeface="Arial"/>
              </a:rPr>
              <a:t>第二象限（過度努力）</a:t>
            </a:r>
            <a:endParaRPr sz="1800">
              <a:solidFill>
                <a:srgbClr val="03BD03"/>
              </a:solidFill>
              <a:latin typeface="Calibri"/>
              <a:ea typeface="Calibri"/>
              <a:cs typeface="Calibri"/>
              <a:sym typeface="Calibri"/>
            </a:endParaRPr>
          </a:p>
        </p:txBody>
      </p:sp>
      <p:sp>
        <p:nvSpPr>
          <p:cNvPr id="1079" name="Google Shape;1079;p46"/>
          <p:cNvSpPr txBox="1"/>
          <p:nvPr/>
        </p:nvSpPr>
        <p:spPr>
          <a:xfrm>
            <a:off x="3573780" y="4252288"/>
            <a:ext cx="24335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3BD03"/>
                </a:solidFill>
                <a:latin typeface="Arial"/>
                <a:ea typeface="Arial"/>
                <a:cs typeface="Arial"/>
                <a:sym typeface="Arial"/>
              </a:rPr>
              <a:t>第三象限（次要改善</a:t>
            </a:r>
            <a:endParaRPr sz="1800">
              <a:solidFill>
                <a:srgbClr val="03BD03"/>
              </a:solidFill>
              <a:latin typeface="Calibri"/>
              <a:ea typeface="Calibri"/>
              <a:cs typeface="Calibri"/>
              <a:sym typeface="Calibri"/>
            </a:endParaRPr>
          </a:p>
        </p:txBody>
      </p:sp>
      <p:sp>
        <p:nvSpPr>
          <p:cNvPr id="1080" name="Google Shape;1080;p46"/>
          <p:cNvSpPr txBox="1"/>
          <p:nvPr/>
        </p:nvSpPr>
        <p:spPr>
          <a:xfrm>
            <a:off x="3573780" y="1389987"/>
            <a:ext cx="24335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3BD03"/>
                </a:solidFill>
                <a:latin typeface="Arial"/>
                <a:ea typeface="Arial"/>
                <a:cs typeface="Arial"/>
                <a:sym typeface="Arial"/>
              </a:rPr>
              <a:t>第四象限（改善重點）</a:t>
            </a:r>
            <a:endParaRPr sz="1800">
              <a:solidFill>
                <a:srgbClr val="03BD03"/>
              </a:solidFill>
              <a:latin typeface="Calibri"/>
              <a:ea typeface="Calibri"/>
              <a:cs typeface="Calibri"/>
              <a:sym typeface="Calibri"/>
            </a:endParaRPr>
          </a:p>
        </p:txBody>
      </p:sp>
      <p:sp>
        <p:nvSpPr>
          <p:cNvPr id="1081" name="Google Shape;1081;p46"/>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30</a:t>
            </a:r>
            <a:endParaRPr sz="1800">
              <a:solidFill>
                <a:schemeClr val="dk1"/>
              </a:solidFill>
              <a:latin typeface="Calibri"/>
              <a:ea typeface="Calibri"/>
              <a:cs typeface="Calibri"/>
              <a:sym typeface="Calibri"/>
            </a:endParaRPr>
          </a:p>
        </p:txBody>
      </p:sp>
      <p:sp>
        <p:nvSpPr>
          <p:cNvPr id="1082" name="Google Shape;1082;p46"/>
          <p:cNvSpPr/>
          <p:nvPr/>
        </p:nvSpPr>
        <p:spPr>
          <a:xfrm>
            <a:off x="515938" y="608874"/>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3" name="Google Shape;1083;p46"/>
          <p:cNvSpPr txBox="1"/>
          <p:nvPr/>
        </p:nvSpPr>
        <p:spPr>
          <a:xfrm>
            <a:off x="597972" y="303595"/>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紙本55頁</a:t>
            </a:r>
            <a:endParaRPr/>
          </a:p>
        </p:txBody>
      </p:sp>
      <p:sp>
        <p:nvSpPr>
          <p:cNvPr id="2" name="矩形: 圓角 1">
            <a:extLst>
              <a:ext uri="{FF2B5EF4-FFF2-40B4-BE49-F238E27FC236}">
                <a16:creationId xmlns:a16="http://schemas.microsoft.com/office/drawing/2014/main" id="{613521EB-7EF5-90D7-DA30-0D953B37AD98}"/>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cxnSp>
        <p:nvCxnSpPr>
          <p:cNvPr id="1099" name="Google Shape;1099;p48"/>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100" name="Google Shape;1100;p48"/>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101" name="Google Shape;1101;p48"/>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結論與建議</a:t>
            </a:r>
            <a:endParaRPr/>
          </a:p>
        </p:txBody>
      </p:sp>
      <p:sp>
        <p:nvSpPr>
          <p:cNvPr id="1102" name="Google Shape;1102;p48"/>
          <p:cNvSpPr txBox="1"/>
          <p:nvPr/>
        </p:nvSpPr>
        <p:spPr>
          <a:xfrm>
            <a:off x="515938" y="3000913"/>
            <a:ext cx="2927174"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表5-2- 1  IPA分析摘要表</a:t>
            </a:r>
            <a:endParaRPr/>
          </a:p>
        </p:txBody>
      </p:sp>
      <p:sp>
        <p:nvSpPr>
          <p:cNvPr id="1103" name="Google Shape;1103;p48"/>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4" name="Google Shape;1104;p48"/>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紙本59頁</a:t>
            </a:r>
            <a:endParaRPr/>
          </a:p>
        </p:txBody>
      </p:sp>
      <p:pic>
        <p:nvPicPr>
          <p:cNvPr id="1105" name="Google Shape;1105;p48"/>
          <p:cNvPicPr preferRelativeResize="0"/>
          <p:nvPr/>
        </p:nvPicPr>
        <p:blipFill rotWithShape="1">
          <a:blip r:embed="rId3">
            <a:alphaModFix/>
          </a:blip>
          <a:srcRect/>
          <a:stretch/>
        </p:blipFill>
        <p:spPr>
          <a:xfrm>
            <a:off x="3159118" y="503326"/>
            <a:ext cx="7980356" cy="5712447"/>
          </a:xfrm>
          <a:prstGeom prst="rect">
            <a:avLst/>
          </a:prstGeom>
          <a:noFill/>
          <a:ln>
            <a:noFill/>
          </a:ln>
        </p:spPr>
      </p:pic>
      <p:sp>
        <p:nvSpPr>
          <p:cNvPr id="1106" name="Google Shape;1106;p48"/>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31</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BFC16E3A-D87A-4169-5727-B85AADD6C28B}"/>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cxnSp>
        <p:nvCxnSpPr>
          <p:cNvPr id="1112" name="Google Shape;1112;p49"/>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113" name="Google Shape;1113;p49"/>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114" name="Google Shape;1114;p49"/>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結論與建議</a:t>
            </a:r>
            <a:endParaRPr/>
          </a:p>
        </p:txBody>
      </p:sp>
      <p:sp>
        <p:nvSpPr>
          <p:cNvPr id="1115" name="Google Shape;1115;p49"/>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49"/>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紙本59頁</a:t>
            </a:r>
            <a:endParaRPr/>
          </a:p>
        </p:txBody>
      </p:sp>
      <p:pic>
        <p:nvPicPr>
          <p:cNvPr id="1117" name="Google Shape;1117;p49"/>
          <p:cNvPicPr preferRelativeResize="0"/>
          <p:nvPr/>
        </p:nvPicPr>
        <p:blipFill rotWithShape="1">
          <a:blip r:embed="rId3">
            <a:alphaModFix/>
          </a:blip>
          <a:srcRect b="47454"/>
          <a:stretch/>
        </p:blipFill>
        <p:spPr>
          <a:xfrm>
            <a:off x="1277378" y="1718170"/>
            <a:ext cx="9637244" cy="3624861"/>
          </a:xfrm>
          <a:prstGeom prst="rect">
            <a:avLst/>
          </a:prstGeom>
          <a:noFill/>
          <a:ln>
            <a:noFill/>
          </a:ln>
        </p:spPr>
      </p:pic>
      <p:sp>
        <p:nvSpPr>
          <p:cNvPr id="1118" name="Google Shape;1118;p49"/>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32</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DC6C32C2-B636-99D3-17EE-B0FDE389B900}"/>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cxnSp>
        <p:nvCxnSpPr>
          <p:cNvPr id="1124" name="Google Shape;1124;p50"/>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125" name="Google Shape;1125;p50"/>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126" name="Google Shape;1126;p50"/>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結論與建議</a:t>
            </a:r>
            <a:endParaRPr/>
          </a:p>
        </p:txBody>
      </p:sp>
      <p:sp>
        <p:nvSpPr>
          <p:cNvPr id="1127" name="Google Shape;1127;p50"/>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8" name="Google Shape;1128;p50"/>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紙本59頁</a:t>
            </a:r>
            <a:endParaRPr/>
          </a:p>
        </p:txBody>
      </p:sp>
      <p:pic>
        <p:nvPicPr>
          <p:cNvPr id="1129" name="Google Shape;1129;p50"/>
          <p:cNvPicPr preferRelativeResize="0"/>
          <p:nvPr/>
        </p:nvPicPr>
        <p:blipFill rotWithShape="1">
          <a:blip r:embed="rId3">
            <a:alphaModFix/>
          </a:blip>
          <a:srcRect t="51566" b="-847"/>
          <a:stretch/>
        </p:blipFill>
        <p:spPr>
          <a:xfrm>
            <a:off x="788887" y="1753602"/>
            <a:ext cx="10614226" cy="3744337"/>
          </a:xfrm>
          <a:prstGeom prst="rect">
            <a:avLst/>
          </a:prstGeom>
          <a:noFill/>
          <a:ln>
            <a:noFill/>
          </a:ln>
        </p:spPr>
      </p:pic>
      <p:sp>
        <p:nvSpPr>
          <p:cNvPr id="1130" name="Google Shape;1130;p50"/>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33</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6E1AC063-21A5-CC57-D1EA-357606C86E3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pic>
        <p:nvPicPr>
          <p:cNvPr id="1135" name="Google Shape;1135;p51" descr="一張含有 室內, 外殼, 開啟 的圖片&#10;&#10;自動產生的描述"/>
          <p:cNvPicPr preferRelativeResize="0"/>
          <p:nvPr/>
        </p:nvPicPr>
        <p:blipFill rotWithShape="1">
          <a:blip r:embed="rId3">
            <a:alphaModFix/>
          </a:blip>
          <a:srcRect/>
          <a:stretch/>
        </p:blipFill>
        <p:spPr>
          <a:xfrm rot="5400000">
            <a:off x="2976562" y="1500188"/>
            <a:ext cx="6858000" cy="3857625"/>
          </a:xfrm>
          <a:prstGeom prst="rect">
            <a:avLst/>
          </a:prstGeom>
          <a:noFill/>
          <a:ln>
            <a:noFill/>
          </a:ln>
        </p:spPr>
      </p:pic>
      <p:pic>
        <p:nvPicPr>
          <p:cNvPr id="1136" name="Google Shape;1136;p51" descr="一張含有 建築物, 地板 的圖片&#10;&#10;自動產生的描述"/>
          <p:cNvPicPr preferRelativeResize="0"/>
          <p:nvPr/>
        </p:nvPicPr>
        <p:blipFill rotWithShape="1">
          <a:blip r:embed="rId4">
            <a:alphaModFix/>
          </a:blip>
          <a:srcRect l="14859" t="29141" r="34617" b="20335"/>
          <a:stretch/>
        </p:blipFill>
        <p:spPr>
          <a:xfrm rot="5400000">
            <a:off x="6834188" y="1500187"/>
            <a:ext cx="6858000" cy="3857625"/>
          </a:xfrm>
          <a:prstGeom prst="rect">
            <a:avLst/>
          </a:prstGeom>
          <a:noFill/>
          <a:ln>
            <a:noFill/>
          </a:ln>
        </p:spPr>
      </p:pic>
      <p:sp>
        <p:nvSpPr>
          <p:cNvPr id="1137" name="Google Shape;1137;p51"/>
          <p:cNvSpPr txBox="1"/>
          <p:nvPr/>
        </p:nvSpPr>
        <p:spPr>
          <a:xfrm>
            <a:off x="-824027" y="525794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36</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7"/>
                                        </p:tgtEl>
                                        <p:attrNameLst>
                                          <p:attrName>style.visibility</p:attrName>
                                        </p:attrNameLst>
                                      </p:cBhvr>
                                      <p:to>
                                        <p:strVal val="visible"/>
                                      </p:to>
                                    </p:set>
                                    <p:animEffect transition="in" filter="fade">
                                      <p:cBhvr>
                                        <p:cTn id="7" dur="1000"/>
                                        <p:tgtEl>
                                          <p:spTgt spid="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0" y="4891792"/>
            <a:ext cx="12192000" cy="1966208"/>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5" name="Google Shape;205;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392690" y="1767840"/>
            <a:ext cx="3390640" cy="3962400"/>
          </a:xfrm>
          <a:prstGeom prst="rect">
            <a:avLst/>
          </a:prstGeom>
          <a:solidFill>
            <a:schemeClr val="lt1"/>
          </a:solidFill>
          <a:ln>
            <a:noFill/>
          </a:ln>
          <a:effectLst>
            <a:outerShdw blurRad="635000" sx="102000" sy="102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6" name="Google Shape;206;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txBox="1"/>
          <p:nvPr/>
        </p:nvSpPr>
        <p:spPr>
          <a:xfrm>
            <a:off x="735371" y="4891792"/>
            <a:ext cx="2639931" cy="7067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BFBF"/>
              </a:buClr>
              <a:buSzPts val="2000"/>
              <a:buFont typeface="Arial"/>
              <a:buNone/>
            </a:pPr>
            <a:r>
              <a:rPr lang="zh-TW" sz="2000" b="0" i="0" u="none" strike="noStrike" cap="none">
                <a:solidFill>
                  <a:srgbClr val="BFBFBF"/>
                </a:solidFill>
                <a:latin typeface="Arial"/>
                <a:ea typeface="Arial"/>
                <a:cs typeface="Arial"/>
                <a:sym typeface="Arial"/>
              </a:rPr>
              <a:t>17間 </a:t>
            </a:r>
            <a:endParaRPr/>
          </a:p>
          <a:p>
            <a:pPr marL="0" marR="0" lvl="0" indent="0" algn="ctr" rtl="0">
              <a:lnSpc>
                <a:spcPct val="100000"/>
              </a:lnSpc>
              <a:spcBef>
                <a:spcPts val="0"/>
              </a:spcBef>
              <a:spcAft>
                <a:spcPts val="0"/>
              </a:spcAft>
              <a:buClr>
                <a:srgbClr val="C4B08E"/>
              </a:buClr>
              <a:buSzPts val="2000"/>
              <a:buFont typeface="Arial"/>
              <a:buNone/>
            </a:pPr>
            <a:r>
              <a:rPr lang="zh-TW" sz="2000" b="1" i="0" u="none" strike="noStrike" cap="none">
                <a:solidFill>
                  <a:srgbClr val="C4B08E"/>
                </a:solidFill>
                <a:latin typeface="Arial"/>
                <a:ea typeface="Arial"/>
                <a:cs typeface="Arial"/>
                <a:sym typeface="Arial"/>
              </a:rPr>
              <a:t>2棟 </a:t>
            </a:r>
            <a:endParaRPr sz="2000" b="1" i="0" u="none" strike="noStrike" cap="none">
              <a:solidFill>
                <a:srgbClr val="C4B08E"/>
              </a:solidFill>
              <a:latin typeface="Arial"/>
              <a:ea typeface="Arial"/>
              <a:cs typeface="Arial"/>
              <a:sym typeface="Arial"/>
            </a:endParaRPr>
          </a:p>
        </p:txBody>
      </p:sp>
      <p:sp>
        <p:nvSpPr>
          <p:cNvPr id="207" name="Google Shape;207;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4400810" y="1767840"/>
            <a:ext cx="3390640" cy="3962400"/>
          </a:xfrm>
          <a:prstGeom prst="rect">
            <a:avLst/>
          </a:prstGeom>
          <a:solidFill>
            <a:schemeClr val="lt1"/>
          </a:solidFill>
          <a:ln>
            <a:noFill/>
          </a:ln>
          <a:effectLst>
            <a:outerShdw blurRad="635000" sx="102000" sy="102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8" name="Google Shape;208;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8387975" y="1767840"/>
            <a:ext cx="3390640" cy="3962400"/>
          </a:xfrm>
          <a:prstGeom prst="rect">
            <a:avLst/>
          </a:prstGeom>
          <a:solidFill>
            <a:schemeClr val="lt1"/>
          </a:solidFill>
          <a:ln>
            <a:noFill/>
          </a:ln>
          <a:effectLst>
            <a:outerShdw blurRad="635000" sx="102000" sy="102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9" name="Google Shape;209;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392430" y="1767840"/>
            <a:ext cx="3396615" cy="3962400"/>
          </a:xfrm>
          <a:prstGeom prst="rect">
            <a:avLst/>
          </a:prstGeom>
          <a:noFill/>
          <a:ln w="101600" cap="flat" cmpd="sng">
            <a:solidFill>
              <a:srgbClr val="C4B0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0" name="Google Shape;210;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4394835" y="1767840"/>
            <a:ext cx="3396615" cy="3962400"/>
          </a:xfrm>
          <a:prstGeom prst="rect">
            <a:avLst/>
          </a:prstGeom>
          <a:noFill/>
          <a:ln w="101600" cap="flat" cmpd="sng">
            <a:solidFill>
              <a:srgbClr val="C4B0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1" name="Google Shape;211;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p:nvPr/>
        </p:nvSpPr>
        <p:spPr>
          <a:xfrm>
            <a:off x="8402955" y="1767840"/>
            <a:ext cx="3396615" cy="3962400"/>
          </a:xfrm>
          <a:prstGeom prst="rect">
            <a:avLst/>
          </a:prstGeom>
          <a:noFill/>
          <a:ln w="101600" cap="flat" cmpd="sng">
            <a:solidFill>
              <a:srgbClr val="C4B0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12" name="Google Shape;212;p4" descr="179045458"/>
          <p:cNvPicPr preferRelativeResize="0"/>
          <p:nvPr/>
        </p:nvPicPr>
        <p:blipFill rotWithShape="1">
          <a:blip r:embed="rId4">
            <a:alphaModFix/>
          </a:blip>
          <a:srcRect/>
          <a:stretch/>
        </p:blipFill>
        <p:spPr>
          <a:xfrm>
            <a:off x="540563" y="612139"/>
            <a:ext cx="3083560" cy="2214245"/>
          </a:xfrm>
          <a:prstGeom prst="rect">
            <a:avLst/>
          </a:prstGeom>
          <a:noFill/>
          <a:ln>
            <a:noFill/>
          </a:ln>
        </p:spPr>
      </p:pic>
      <p:pic>
        <p:nvPicPr>
          <p:cNvPr id="213" name="Google Shape;213;p4" descr="72430080_112376606845833_9162247230529208320_n"/>
          <p:cNvPicPr preferRelativeResize="0"/>
          <p:nvPr/>
        </p:nvPicPr>
        <p:blipFill rotWithShape="1">
          <a:blip r:embed="rId5">
            <a:alphaModFix/>
          </a:blip>
          <a:srcRect/>
          <a:stretch/>
        </p:blipFill>
        <p:spPr>
          <a:xfrm>
            <a:off x="4554220" y="612140"/>
            <a:ext cx="3084195" cy="2214880"/>
          </a:xfrm>
          <a:prstGeom prst="rect">
            <a:avLst/>
          </a:prstGeom>
          <a:noFill/>
          <a:ln>
            <a:noFill/>
          </a:ln>
        </p:spPr>
      </p:pic>
      <p:pic>
        <p:nvPicPr>
          <p:cNvPr id="214" name="Google Shape;214;p4" descr="246016586"/>
          <p:cNvPicPr preferRelativeResize="0"/>
          <p:nvPr/>
        </p:nvPicPr>
        <p:blipFill rotWithShape="1">
          <a:blip r:embed="rId6">
            <a:alphaModFix/>
          </a:blip>
          <a:srcRect/>
          <a:stretch/>
        </p:blipFill>
        <p:spPr>
          <a:xfrm>
            <a:off x="8636318" y="612140"/>
            <a:ext cx="2948305" cy="2214245"/>
          </a:xfrm>
          <a:prstGeom prst="rect">
            <a:avLst/>
          </a:prstGeom>
          <a:noFill/>
          <a:ln>
            <a:noFill/>
          </a:ln>
        </p:spPr>
      </p:pic>
      <p:sp>
        <p:nvSpPr>
          <p:cNvPr id="215" name="Google Shape;215;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txBox="1"/>
          <p:nvPr/>
        </p:nvSpPr>
        <p:spPr>
          <a:xfrm>
            <a:off x="4776352" y="4937512"/>
            <a:ext cx="2639931" cy="7067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BFBF"/>
              </a:buClr>
              <a:buSzPts val="2000"/>
              <a:buFont typeface="Arial"/>
              <a:buNone/>
            </a:pPr>
            <a:r>
              <a:rPr lang="zh-TW" sz="2000" b="0" i="0" u="none" strike="noStrike" cap="none">
                <a:solidFill>
                  <a:srgbClr val="BFBFBF"/>
                </a:solidFill>
                <a:latin typeface="Arial"/>
                <a:ea typeface="Arial"/>
                <a:cs typeface="Arial"/>
                <a:sym typeface="Arial"/>
              </a:rPr>
              <a:t>28間 </a:t>
            </a:r>
            <a:endParaRPr/>
          </a:p>
          <a:p>
            <a:pPr marL="0" marR="0" lvl="0" indent="0" algn="ctr" rtl="0">
              <a:lnSpc>
                <a:spcPct val="100000"/>
              </a:lnSpc>
              <a:spcBef>
                <a:spcPts val="0"/>
              </a:spcBef>
              <a:spcAft>
                <a:spcPts val="0"/>
              </a:spcAft>
              <a:buClr>
                <a:srgbClr val="C4B08E"/>
              </a:buClr>
              <a:buSzPts val="2000"/>
              <a:buFont typeface="Arial"/>
              <a:buNone/>
            </a:pPr>
            <a:r>
              <a:rPr lang="zh-TW" sz="2000" b="1" i="0" u="none" strike="noStrike" cap="none">
                <a:solidFill>
                  <a:srgbClr val="C4B08E"/>
                </a:solidFill>
                <a:latin typeface="Arial"/>
                <a:ea typeface="Arial"/>
                <a:cs typeface="Arial"/>
                <a:sym typeface="Arial"/>
              </a:rPr>
              <a:t>4棟 </a:t>
            </a:r>
            <a:endParaRPr sz="2000" b="1" i="0" u="none" strike="noStrike" cap="none">
              <a:solidFill>
                <a:srgbClr val="C4B08E"/>
              </a:solidFill>
              <a:latin typeface="Arial"/>
              <a:ea typeface="Arial"/>
              <a:cs typeface="Arial"/>
              <a:sym typeface="Arial"/>
            </a:endParaRPr>
          </a:p>
        </p:txBody>
      </p:sp>
      <p:sp>
        <p:nvSpPr>
          <p:cNvPr id="216" name="Google Shape;216;p4" descr="e7d195523061f1c0d318120d6aeaf1b6ccceb6ba3da59c0775C5DE19DDDEBC09ED96DBD9900D9848D623ECAD1D4904B78047D0015C22C8BE97228BE8B5BFF08FE7A3AE04126DA07312A96C0F69F9BAB7D05F05E8038A538D05762A9279AAA60CA56AA3091F65D7611FAB1620C950298EE7222C3E82825D44B6EFFF22DFDE5B8C945CAB9D6D69366C"/>
          <p:cNvSpPr txBox="1"/>
          <p:nvPr/>
        </p:nvSpPr>
        <p:spPr>
          <a:xfrm>
            <a:off x="8790505" y="4891792"/>
            <a:ext cx="2639931" cy="7067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BFBF"/>
              </a:buClr>
              <a:buSzPts val="2000"/>
              <a:buFont typeface="Arial"/>
              <a:buNone/>
            </a:pPr>
            <a:r>
              <a:rPr lang="zh-TW" sz="2000" b="0" i="0" u="none" strike="noStrike" cap="none">
                <a:solidFill>
                  <a:srgbClr val="BFBFBF"/>
                </a:solidFill>
                <a:latin typeface="Arial"/>
                <a:ea typeface="Arial"/>
                <a:cs typeface="Arial"/>
                <a:sym typeface="Arial"/>
              </a:rPr>
              <a:t>16間 </a:t>
            </a:r>
            <a:endParaRPr/>
          </a:p>
          <a:p>
            <a:pPr marL="0" marR="0" lvl="0" indent="0" algn="ctr" rtl="0">
              <a:lnSpc>
                <a:spcPct val="100000"/>
              </a:lnSpc>
              <a:spcBef>
                <a:spcPts val="0"/>
              </a:spcBef>
              <a:spcAft>
                <a:spcPts val="0"/>
              </a:spcAft>
              <a:buClr>
                <a:srgbClr val="C4B08E"/>
              </a:buClr>
              <a:buSzPts val="2000"/>
              <a:buFont typeface="Arial"/>
              <a:buNone/>
            </a:pPr>
            <a:r>
              <a:rPr lang="zh-TW" sz="2000" b="1" i="0" u="none" strike="noStrike" cap="none">
                <a:solidFill>
                  <a:srgbClr val="C4B08E"/>
                </a:solidFill>
                <a:latin typeface="Arial"/>
                <a:ea typeface="Arial"/>
                <a:cs typeface="Arial"/>
                <a:sym typeface="Arial"/>
              </a:rPr>
              <a:t>2棟 </a:t>
            </a:r>
            <a:endParaRPr sz="2000" b="1" i="0" u="none" strike="noStrike" cap="none">
              <a:solidFill>
                <a:srgbClr val="C4B08E"/>
              </a:solidFill>
              <a:latin typeface="Arial"/>
              <a:ea typeface="Arial"/>
              <a:cs typeface="Arial"/>
              <a:sym typeface="Arial"/>
            </a:endParaRPr>
          </a:p>
        </p:txBody>
      </p:sp>
      <p:cxnSp>
        <p:nvCxnSpPr>
          <p:cNvPr id="218" name="Google Shape;218;p4"/>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219" name="Google Shape;219;p4"/>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220" name="Google Shape;220;p4"/>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02</a:t>
            </a:r>
            <a:endParaRPr sz="1800">
              <a:solidFill>
                <a:schemeClr val="dk1"/>
              </a:solidFill>
              <a:latin typeface="Arial"/>
              <a:ea typeface="Arial"/>
              <a:cs typeface="Arial"/>
              <a:sym typeface="Arial"/>
            </a:endParaRPr>
          </a:p>
        </p:txBody>
      </p:sp>
      <p:sp>
        <p:nvSpPr>
          <p:cNvPr id="2" name="矩形: 圓角 1">
            <a:extLst>
              <a:ext uri="{FF2B5EF4-FFF2-40B4-BE49-F238E27FC236}">
                <a16:creationId xmlns:a16="http://schemas.microsoft.com/office/drawing/2014/main" id="{5AC7E465-D984-64A2-7C3F-8F8D5BCDF471}"/>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cxnSp>
        <p:nvCxnSpPr>
          <p:cNvPr id="1173" name="Google Shape;1173;p54"/>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174" name="Google Shape;1174;p54"/>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175" name="Google Shape;1175;p54"/>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未來研究建議</a:t>
            </a:r>
            <a:endParaRPr/>
          </a:p>
        </p:txBody>
      </p:sp>
      <p:sp>
        <p:nvSpPr>
          <p:cNvPr id="1176" name="Google Shape;1176;p54"/>
          <p:cNvSpPr/>
          <p:nvPr/>
        </p:nvSpPr>
        <p:spPr>
          <a:xfrm>
            <a:off x="1381390" y="-1020703"/>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比較</a:t>
            </a:r>
            <a:endParaRPr sz="1800">
              <a:solidFill>
                <a:schemeClr val="lt1"/>
              </a:solidFill>
              <a:latin typeface="Arial"/>
              <a:ea typeface="Arial"/>
              <a:cs typeface="Arial"/>
              <a:sym typeface="Arial"/>
            </a:endParaRPr>
          </a:p>
        </p:txBody>
      </p:sp>
      <p:sp>
        <p:nvSpPr>
          <p:cNvPr id="1177" name="Google Shape;1177;p54"/>
          <p:cNvSpPr/>
          <p:nvPr/>
        </p:nvSpPr>
        <p:spPr>
          <a:xfrm>
            <a:off x="5418056" y="-987967"/>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題目</a:t>
            </a:r>
            <a:endParaRPr sz="1800">
              <a:solidFill>
                <a:schemeClr val="lt1"/>
              </a:solidFill>
              <a:latin typeface="Arial"/>
              <a:ea typeface="Arial"/>
              <a:cs typeface="Arial"/>
              <a:sym typeface="Arial"/>
            </a:endParaRPr>
          </a:p>
        </p:txBody>
      </p:sp>
      <p:sp>
        <p:nvSpPr>
          <p:cNvPr id="1178" name="Google Shape;1178;p54"/>
          <p:cNvSpPr/>
          <p:nvPr/>
        </p:nvSpPr>
        <p:spPr>
          <a:xfrm>
            <a:off x="9454722" y="-1020703"/>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1800">
                <a:solidFill>
                  <a:schemeClr val="lt1"/>
                </a:solidFill>
                <a:latin typeface="Arial"/>
                <a:ea typeface="Arial"/>
                <a:cs typeface="Arial"/>
                <a:sym typeface="Arial"/>
              </a:rPr>
              <a:t>方法</a:t>
            </a:r>
            <a:endParaRPr sz="1800">
              <a:solidFill>
                <a:schemeClr val="lt1"/>
              </a:solidFill>
              <a:latin typeface="Arial"/>
              <a:ea typeface="Arial"/>
              <a:cs typeface="Arial"/>
              <a:sym typeface="Arial"/>
            </a:endParaRPr>
          </a:p>
        </p:txBody>
      </p:sp>
      <p:sp>
        <p:nvSpPr>
          <p:cNvPr id="1179" name="Google Shape;1179;p54"/>
          <p:cNvSpPr txBox="1"/>
          <p:nvPr/>
        </p:nvSpPr>
        <p:spPr>
          <a:xfrm>
            <a:off x="434913" y="1004441"/>
            <a:ext cx="61287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本研究盡力克服之研究限制，後續研究的建議如下：</a:t>
            </a:r>
            <a:endParaRPr/>
          </a:p>
        </p:txBody>
      </p:sp>
      <p:sp>
        <p:nvSpPr>
          <p:cNvPr id="1180" name="Google Shape;1180;p54"/>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35</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9DECA98E-7E5C-06CB-FDEE-872C4787324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55"/>
          <p:cNvSpPr txBox="1"/>
          <p:nvPr/>
        </p:nvSpPr>
        <p:spPr>
          <a:xfrm>
            <a:off x="4135127" y="3828410"/>
            <a:ext cx="3921746" cy="15945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4800"/>
              <a:buFont typeface="Arial"/>
              <a:buNone/>
            </a:pPr>
            <a:r>
              <a:rPr lang="zh-TW" sz="4800">
                <a:solidFill>
                  <a:srgbClr val="013501"/>
                </a:solidFill>
                <a:latin typeface="Arial"/>
                <a:ea typeface="Arial"/>
                <a:cs typeface="Arial"/>
                <a:sym typeface="Arial"/>
              </a:rPr>
              <a:t>謝謝口試委員</a:t>
            </a:r>
            <a:endParaRPr/>
          </a:p>
        </p:txBody>
      </p:sp>
      <p:pic>
        <p:nvPicPr>
          <p:cNvPr id="1186" name="Google Shape;1186;p55" descr="一張含有 樹, 草, 室外, 植物 的圖片&#10;&#10;自動產生的描述"/>
          <p:cNvPicPr preferRelativeResize="0"/>
          <p:nvPr/>
        </p:nvPicPr>
        <p:blipFill rotWithShape="1">
          <a:blip r:embed="rId3">
            <a:alphaModFix/>
          </a:blip>
          <a:srcRect t="56725" b="2515"/>
          <a:stretch/>
        </p:blipFill>
        <p:spPr>
          <a:xfrm>
            <a:off x="0" y="0"/>
            <a:ext cx="12192000" cy="3727158"/>
          </a:xfrm>
          <a:prstGeom prst="rect">
            <a:avLst/>
          </a:prstGeom>
          <a:noFill/>
          <a:ln>
            <a:noFill/>
          </a:ln>
        </p:spPr>
      </p:pic>
      <p:sp>
        <p:nvSpPr>
          <p:cNvPr id="1187" name="Google Shape;1187;p55"/>
          <p:cNvSpPr/>
          <p:nvPr/>
        </p:nvSpPr>
        <p:spPr>
          <a:xfrm>
            <a:off x="0" y="0"/>
            <a:ext cx="12192000" cy="3727158"/>
          </a:xfrm>
          <a:prstGeom prst="rect">
            <a:avLst/>
          </a:prstGeom>
          <a:solidFill>
            <a:srgbClr val="013501">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8" name="Google Shape;1188;p55"/>
          <p:cNvSpPr txBox="1"/>
          <p:nvPr/>
        </p:nvSpPr>
        <p:spPr>
          <a:xfrm>
            <a:off x="4135127" y="4915345"/>
            <a:ext cx="3921746" cy="15945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4800"/>
              <a:buFont typeface="Arial"/>
              <a:buNone/>
            </a:pPr>
            <a:r>
              <a:rPr lang="zh-TW" sz="4800">
                <a:solidFill>
                  <a:srgbClr val="013501"/>
                </a:solidFill>
                <a:latin typeface="Arial"/>
                <a:ea typeface="Arial"/>
                <a:cs typeface="Arial"/>
                <a:sym typeface="Arial"/>
              </a:rPr>
              <a:t>撥空線上指導</a:t>
            </a:r>
            <a:endParaRPr/>
          </a:p>
        </p:txBody>
      </p:sp>
      <p:sp>
        <p:nvSpPr>
          <p:cNvPr id="1189" name="Google Shape;1189;p55"/>
          <p:cNvSpPr/>
          <p:nvPr/>
        </p:nvSpPr>
        <p:spPr>
          <a:xfrm>
            <a:off x="3967894" y="6175443"/>
            <a:ext cx="334466" cy="334466"/>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90" name="Google Shape;1190;p55"/>
          <p:cNvCxnSpPr/>
          <p:nvPr/>
        </p:nvCxnSpPr>
        <p:spPr>
          <a:xfrm>
            <a:off x="0" y="3741130"/>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1191" name="Google Shape;1191;p55"/>
          <p:cNvCxnSpPr/>
          <p:nvPr/>
        </p:nvCxnSpPr>
        <p:spPr>
          <a:xfrm>
            <a:off x="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1193" name="Google Shape;1193;p55"/>
          <p:cNvSpPr/>
          <p:nvPr/>
        </p:nvSpPr>
        <p:spPr>
          <a:xfrm>
            <a:off x="7722406" y="3647203"/>
            <a:ext cx="437745" cy="43774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66115939-1C77-01AB-6CA2-AF1319D398BA}"/>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p:nvPr/>
        </p:nvSpPr>
        <p:spPr>
          <a:xfrm>
            <a:off x="6613346" y="1376629"/>
            <a:ext cx="297942" cy="29794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5"/>
          <p:cNvSpPr/>
          <p:nvPr/>
        </p:nvSpPr>
        <p:spPr>
          <a:xfrm>
            <a:off x="3226394" y="1814510"/>
            <a:ext cx="297942" cy="29794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8" name="Google Shape;228;p5"/>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229" name="Google Shape;229;p5"/>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230" name="Google Shape;230;p5"/>
          <p:cNvSpPr/>
          <p:nvPr/>
        </p:nvSpPr>
        <p:spPr>
          <a:xfrm>
            <a:off x="366967" y="2682343"/>
            <a:ext cx="297942" cy="29794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5"/>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研究背景</a:t>
            </a:r>
            <a:endParaRPr/>
          </a:p>
        </p:txBody>
      </p:sp>
      <p:sp>
        <p:nvSpPr>
          <p:cNvPr id="232" name="Google Shape;232;p5"/>
          <p:cNvSpPr txBox="1"/>
          <p:nvPr/>
        </p:nvSpPr>
        <p:spPr>
          <a:xfrm>
            <a:off x="770500" y="-2522932"/>
            <a:ext cx="9728467" cy="1357812"/>
          </a:xfrm>
          <a:prstGeom prst="rect">
            <a:avLst/>
          </a:prstGeom>
          <a:noFill/>
          <a:ln>
            <a:noFill/>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Clr>
                <a:schemeClr val="lt1"/>
              </a:buClr>
              <a:buSzPts val="1800"/>
              <a:buFont typeface="Arial"/>
              <a:buNone/>
            </a:pPr>
            <a:r>
              <a:rPr lang="zh-TW" sz="1800">
                <a:solidFill>
                  <a:schemeClr val="lt1"/>
                </a:solidFill>
                <a:latin typeface="Arial"/>
                <a:ea typeface="Arial"/>
                <a:cs typeface="Arial"/>
                <a:sym typeface="Arial"/>
              </a:rPr>
              <a:t>民宿緣起於，國民旅遊盛行，許多景點地區住宿間數數量不足，由縣市當地民宿提供住宿服務，然而自從實施週休二日制度後，大家休閒時間增加更隨著趨勢的改變家庭關係意識看重，大家更注重家庭時間</a:t>
            </a:r>
            <a:endParaRPr/>
          </a:p>
        </p:txBody>
      </p:sp>
      <p:sp>
        <p:nvSpPr>
          <p:cNvPr id="233" name="Google Shape;233;p5"/>
          <p:cNvSpPr txBox="1"/>
          <p:nvPr/>
        </p:nvSpPr>
        <p:spPr>
          <a:xfrm>
            <a:off x="967885" y="6920236"/>
            <a:ext cx="9728467" cy="3201488"/>
          </a:xfrm>
          <a:prstGeom prst="rect">
            <a:avLst/>
          </a:prstGeom>
          <a:noFill/>
          <a:ln>
            <a:noFill/>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Clr>
                <a:schemeClr val="lt1"/>
              </a:buClr>
              <a:buSzPts val="1800"/>
              <a:buFont typeface="Arial"/>
              <a:buNone/>
            </a:pPr>
            <a:r>
              <a:rPr lang="zh-TW" sz="1800">
                <a:solidFill>
                  <a:schemeClr val="lt1"/>
                </a:solidFill>
                <a:latin typeface="Arial"/>
                <a:ea typeface="Arial"/>
                <a:cs typeface="Arial"/>
                <a:sym typeface="Arial"/>
              </a:rPr>
              <a:t>民宿從起源至今已歷經42年的時間衍然。根據行政院觀光局各縣市政府輔導民宿登記現況統計的資料顯示，截至 2022年 01月底，全台已有 10，415家合法民宿表1-1。從民宿管理辦法公佈、發佈民宿家數統計迄今，尤其是這2年至今還在歷經全球都面臨的COVID-19危機（嚴重急性呼吸道症候群冠狀病毒）民宿家數依舊十年來不減反增，詳細的成長狀況請見表 1-1、1-2（臺灣地區民宿登記狀況彙整表）。「行政院及所屬各機關風險管理及危機處理作業原則」，在110年01月01日生效， 再次的說明未來的市場不能在單靠只憑藉著業者自身的條件，應當開始有個標準來衡量民宿要如何做，才能永續經營並做好風險管理之課題，讓已在這行業的業者與想投入在這行業的未來進入者，可以加以衡量判斷，因此風險管理成為重要的探討焦點。</a:t>
            </a:r>
            <a:endParaRPr/>
          </a:p>
        </p:txBody>
      </p:sp>
      <p:sp>
        <p:nvSpPr>
          <p:cNvPr id="234" name="Google Shape;234;p5"/>
          <p:cNvSpPr txBox="1"/>
          <p:nvPr/>
        </p:nvSpPr>
        <p:spPr>
          <a:xfrm>
            <a:off x="450052" y="2652897"/>
            <a:ext cx="18898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1980年經濟起飛</a:t>
            </a:r>
            <a:endParaRPr sz="1800">
              <a:solidFill>
                <a:schemeClr val="dk1"/>
              </a:solidFill>
              <a:latin typeface="Calibri"/>
              <a:ea typeface="Calibri"/>
              <a:cs typeface="Calibri"/>
              <a:sym typeface="Calibri"/>
            </a:endParaRPr>
          </a:p>
        </p:txBody>
      </p:sp>
      <p:sp>
        <p:nvSpPr>
          <p:cNvPr id="235" name="Google Shape;235;p5"/>
          <p:cNvSpPr txBox="1"/>
          <p:nvPr/>
        </p:nvSpPr>
        <p:spPr>
          <a:xfrm>
            <a:off x="3310049" y="1784571"/>
            <a:ext cx="2680116" cy="369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1998年實施隔週休二日</a:t>
            </a:r>
            <a:endParaRPr sz="1800">
              <a:solidFill>
                <a:schemeClr val="dk1"/>
              </a:solidFill>
              <a:latin typeface="Calibri"/>
              <a:ea typeface="Calibri"/>
              <a:cs typeface="Calibri"/>
              <a:sym typeface="Calibri"/>
            </a:endParaRPr>
          </a:p>
        </p:txBody>
      </p:sp>
      <p:sp>
        <p:nvSpPr>
          <p:cNvPr id="236" name="Google Shape;236;p5"/>
          <p:cNvSpPr txBox="1"/>
          <p:nvPr/>
        </p:nvSpPr>
        <p:spPr>
          <a:xfrm>
            <a:off x="11113050" y="1027779"/>
            <a:ext cx="9670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42年</a:t>
            </a:r>
            <a:endParaRPr sz="1800">
              <a:solidFill>
                <a:schemeClr val="dk1"/>
              </a:solidFill>
              <a:latin typeface="Calibri"/>
              <a:ea typeface="Calibri"/>
              <a:cs typeface="Calibri"/>
              <a:sym typeface="Calibri"/>
            </a:endParaRPr>
          </a:p>
        </p:txBody>
      </p:sp>
      <p:sp>
        <p:nvSpPr>
          <p:cNvPr id="237" name="Google Shape;237;p5"/>
          <p:cNvSpPr txBox="1"/>
          <p:nvPr/>
        </p:nvSpPr>
        <p:spPr>
          <a:xfrm>
            <a:off x="6698772" y="1226890"/>
            <a:ext cx="34931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行政院2020年頒布-所屬機關風險管理及危機處理2021年實施</a:t>
            </a:r>
            <a:endParaRPr sz="1800">
              <a:solidFill>
                <a:schemeClr val="dk1"/>
              </a:solidFill>
              <a:latin typeface="Calibri"/>
              <a:ea typeface="Calibri"/>
              <a:cs typeface="Calibri"/>
              <a:sym typeface="Calibri"/>
            </a:endParaRPr>
          </a:p>
        </p:txBody>
      </p:sp>
      <p:cxnSp>
        <p:nvCxnSpPr>
          <p:cNvPr id="238" name="Google Shape;238;p5"/>
          <p:cNvCxnSpPr/>
          <p:nvPr/>
        </p:nvCxnSpPr>
        <p:spPr>
          <a:xfrm>
            <a:off x="1394954" y="3149857"/>
            <a:ext cx="0" cy="1272599"/>
          </a:xfrm>
          <a:prstGeom prst="straightConnector1">
            <a:avLst/>
          </a:prstGeom>
          <a:noFill/>
          <a:ln w="38100" cap="rnd" cmpd="sng">
            <a:solidFill>
              <a:srgbClr val="013501"/>
            </a:solidFill>
            <a:prstDash val="solid"/>
            <a:miter lim="800000"/>
            <a:headEnd type="none" w="sm" len="sm"/>
            <a:tailEnd type="none" w="sm" len="sm"/>
          </a:ln>
        </p:spPr>
      </p:cxnSp>
      <p:cxnSp>
        <p:nvCxnSpPr>
          <p:cNvPr id="239" name="Google Shape;239;p5"/>
          <p:cNvCxnSpPr/>
          <p:nvPr/>
        </p:nvCxnSpPr>
        <p:spPr>
          <a:xfrm>
            <a:off x="4650107" y="2153885"/>
            <a:ext cx="0" cy="3262177"/>
          </a:xfrm>
          <a:prstGeom prst="straightConnector1">
            <a:avLst/>
          </a:prstGeom>
          <a:noFill/>
          <a:ln w="38100" cap="rnd" cmpd="sng">
            <a:solidFill>
              <a:srgbClr val="013501"/>
            </a:solidFill>
            <a:prstDash val="solid"/>
            <a:miter lim="800000"/>
            <a:headEnd type="none" w="sm" len="sm"/>
            <a:tailEnd type="none" w="sm" len="sm"/>
          </a:ln>
        </p:spPr>
      </p:cxnSp>
      <p:cxnSp>
        <p:nvCxnSpPr>
          <p:cNvPr id="240" name="Google Shape;240;p5"/>
          <p:cNvCxnSpPr/>
          <p:nvPr/>
        </p:nvCxnSpPr>
        <p:spPr>
          <a:xfrm>
            <a:off x="8219903" y="1865783"/>
            <a:ext cx="0" cy="2556673"/>
          </a:xfrm>
          <a:prstGeom prst="straightConnector1">
            <a:avLst/>
          </a:prstGeom>
          <a:noFill/>
          <a:ln w="38100" cap="rnd" cmpd="sng">
            <a:solidFill>
              <a:srgbClr val="013501"/>
            </a:solidFill>
            <a:prstDash val="solid"/>
            <a:miter lim="800000"/>
            <a:headEnd type="none" w="sm" len="sm"/>
            <a:tailEnd type="none" w="sm" len="sm"/>
          </a:ln>
        </p:spPr>
      </p:cxnSp>
      <p:pic>
        <p:nvPicPr>
          <p:cNvPr id="241" name="Google Shape;241;p5" descr="一張含有 文字, 飛行器, 運輸, 黑暗 的圖片&#10;&#10;自動產生的描述"/>
          <p:cNvPicPr preferRelativeResize="0"/>
          <p:nvPr/>
        </p:nvPicPr>
        <p:blipFill rotWithShape="1">
          <a:blip r:embed="rId3">
            <a:alphaModFix/>
          </a:blip>
          <a:srcRect t="28827" b="26375"/>
          <a:stretch/>
        </p:blipFill>
        <p:spPr>
          <a:xfrm rot="-265294">
            <a:off x="-1551136" y="3849073"/>
            <a:ext cx="4738054" cy="2122557"/>
          </a:xfrm>
          <a:prstGeom prst="rect">
            <a:avLst/>
          </a:prstGeom>
          <a:noFill/>
          <a:ln>
            <a:noFill/>
          </a:ln>
        </p:spPr>
      </p:pic>
      <p:sp>
        <p:nvSpPr>
          <p:cNvPr id="242" name="Google Shape;242;p5"/>
          <p:cNvSpPr txBox="1"/>
          <p:nvPr/>
        </p:nvSpPr>
        <p:spPr>
          <a:xfrm>
            <a:off x="2569762" y="5174022"/>
            <a:ext cx="70524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rgbClr val="013501"/>
                </a:solidFill>
                <a:latin typeface="Arial"/>
                <a:ea typeface="Arial"/>
                <a:cs typeface="Arial"/>
                <a:sym typeface="Arial"/>
              </a:rPr>
              <a:t>民宿早已可以成為一個產業,一個可永續經營的行業</a:t>
            </a:r>
            <a:endParaRPr sz="2400">
              <a:solidFill>
                <a:srgbClr val="013501"/>
              </a:solidFill>
              <a:latin typeface="Arial"/>
              <a:ea typeface="Arial"/>
              <a:cs typeface="Arial"/>
              <a:sym typeface="Arial"/>
            </a:endParaRPr>
          </a:p>
        </p:txBody>
      </p:sp>
      <p:sp>
        <p:nvSpPr>
          <p:cNvPr id="2" name="矩形: 圓角 1">
            <a:extLst>
              <a:ext uri="{FF2B5EF4-FFF2-40B4-BE49-F238E27FC236}">
                <a16:creationId xmlns:a16="http://schemas.microsoft.com/office/drawing/2014/main" id="{E6A4BF5D-49BD-4FD1-0149-2496057E8393}"/>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par>
                                <p:cTn id="8" presetID="10" presetClass="entr" presetSubtype="0" fill="hold" nodeType="withEffect">
                                  <p:stCondLst>
                                    <p:cond delay="0"/>
                                  </p:stCondLst>
                                  <p:childTnLst>
                                    <p:set>
                                      <p:cBhvr>
                                        <p:cTn id="9" dur="1" fill="hold">
                                          <p:stCondLst>
                                            <p:cond delay="0"/>
                                          </p:stCondLst>
                                        </p:cTn>
                                        <p:tgtEl>
                                          <p:spTgt spid="239"/>
                                        </p:tgtEl>
                                        <p:attrNameLst>
                                          <p:attrName>style.visibility</p:attrName>
                                        </p:attrNameLst>
                                      </p:cBhvr>
                                      <p:to>
                                        <p:strVal val="visible"/>
                                      </p:to>
                                    </p:set>
                                    <p:animEffect transition="in" filter="fade">
                                      <p:cBhvr>
                                        <p:cTn id="10" dur="500"/>
                                        <p:tgtEl>
                                          <p:spTgt spid="239"/>
                                        </p:tgtEl>
                                      </p:cBhvr>
                                    </p:animEffect>
                                  </p:childTnLst>
                                </p:cTn>
                              </p:par>
                              <p:par>
                                <p:cTn id="11" presetID="10" presetClass="entr" presetSubtype="0" fill="hold" nodeType="withEffect">
                                  <p:stCondLst>
                                    <p:cond delay="0"/>
                                  </p:stCondLst>
                                  <p:childTnLst>
                                    <p:set>
                                      <p:cBhvr>
                                        <p:cTn id="12" dur="1" fill="hold">
                                          <p:stCondLst>
                                            <p:cond delay="0"/>
                                          </p:stCondLst>
                                        </p:cTn>
                                        <p:tgtEl>
                                          <p:spTgt spid="240"/>
                                        </p:tgtEl>
                                        <p:attrNameLst>
                                          <p:attrName>style.visibility</p:attrName>
                                        </p:attrNameLst>
                                      </p:cBhvr>
                                      <p:to>
                                        <p:strVal val="visible"/>
                                      </p:to>
                                    </p:set>
                                    <p:animEffect transition="in" filter="fade">
                                      <p:cBhvr>
                                        <p:cTn id="13" dur="500"/>
                                        <p:tgtEl>
                                          <p:spTgt spid="240"/>
                                        </p:tgtEl>
                                      </p:cBhvr>
                                    </p:animEffect>
                                  </p:childTnLst>
                                </p:cTn>
                              </p:par>
                              <p:par>
                                <p:cTn id="14" presetID="10" presetClass="entr" presetSubtype="0" fill="hold"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fade">
                                      <p:cBhvr>
                                        <p:cTn id="16" dur="2000"/>
                                        <p:tgtEl>
                                          <p:spTgt spid="234"/>
                                        </p:tgtEl>
                                      </p:cBhvr>
                                    </p:animEffect>
                                  </p:childTnLst>
                                </p:cTn>
                              </p:par>
                              <p:par>
                                <p:cTn id="17" presetID="10" presetClass="entr" presetSubtype="0" fill="hold"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fade">
                                      <p:cBhvr>
                                        <p:cTn id="19" dur="2000"/>
                                        <p:tgtEl>
                                          <p:spTgt spid="235"/>
                                        </p:tgtEl>
                                      </p:cBhvr>
                                    </p:animEffect>
                                  </p:childTnLst>
                                </p:cTn>
                              </p:par>
                              <p:par>
                                <p:cTn id="20" presetID="10" presetClass="entr" presetSubtype="0" fill="hold" nodeType="withEffect">
                                  <p:stCondLst>
                                    <p:cond delay="0"/>
                                  </p:stCondLst>
                                  <p:childTnLst>
                                    <p:set>
                                      <p:cBhvr>
                                        <p:cTn id="21" dur="1" fill="hold">
                                          <p:stCondLst>
                                            <p:cond delay="0"/>
                                          </p:stCondLst>
                                        </p:cTn>
                                        <p:tgtEl>
                                          <p:spTgt spid="237"/>
                                        </p:tgtEl>
                                        <p:attrNameLst>
                                          <p:attrName>style.visibility</p:attrName>
                                        </p:attrNameLst>
                                      </p:cBhvr>
                                      <p:to>
                                        <p:strVal val="visible"/>
                                      </p:to>
                                    </p:set>
                                    <p:animEffect transition="in" filter="fade">
                                      <p:cBhvr>
                                        <p:cTn id="22" dur="2000"/>
                                        <p:tgtEl>
                                          <p:spTgt spid="2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cxnSp>
        <p:nvCxnSpPr>
          <p:cNvPr id="248" name="Google Shape;248;p6"/>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249" name="Google Shape;249;p6"/>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pic>
        <p:nvPicPr>
          <p:cNvPr id="250" name="Google Shape;250;p6"/>
          <p:cNvPicPr preferRelativeResize="0"/>
          <p:nvPr/>
        </p:nvPicPr>
        <p:blipFill rotWithShape="1">
          <a:blip r:embed="rId3">
            <a:alphaModFix/>
          </a:blip>
          <a:srcRect/>
          <a:stretch/>
        </p:blipFill>
        <p:spPr>
          <a:xfrm>
            <a:off x="3656734" y="55465"/>
            <a:ext cx="5792932" cy="6858000"/>
          </a:xfrm>
          <a:prstGeom prst="rect">
            <a:avLst/>
          </a:prstGeom>
          <a:noFill/>
          <a:ln>
            <a:noFill/>
          </a:ln>
        </p:spPr>
      </p:pic>
      <p:sp>
        <p:nvSpPr>
          <p:cNvPr id="2" name="矩形: 圓角 1">
            <a:extLst>
              <a:ext uri="{FF2B5EF4-FFF2-40B4-BE49-F238E27FC236}">
                <a16:creationId xmlns:a16="http://schemas.microsoft.com/office/drawing/2014/main" id="{A5466FB9-EF13-2E0A-50D8-23CEE3D5694C}"/>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6" name="Google Shape;256;p7"/>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257" name="Google Shape;257;p7"/>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graphicFrame>
        <p:nvGraphicFramePr>
          <p:cNvPr id="258" name="Google Shape;258;p7"/>
          <p:cNvGraphicFramePr/>
          <p:nvPr/>
        </p:nvGraphicFramePr>
        <p:xfrm>
          <a:off x="2966484" y="71121"/>
          <a:ext cx="7020775" cy="6581825"/>
        </p:xfrm>
        <a:graphic>
          <a:graphicData uri="http://schemas.openxmlformats.org/drawingml/2006/table">
            <a:tbl>
              <a:tblPr>
                <a:noFill/>
                <a:tableStyleId>{5FE0297B-DF32-4EFB-8243-CB14C00D18DF}</a:tableStyleId>
              </a:tblPr>
              <a:tblGrid>
                <a:gridCol w="1707925">
                  <a:extLst>
                    <a:ext uri="{9D8B030D-6E8A-4147-A177-3AD203B41FA5}">
                      <a16:colId xmlns:a16="http://schemas.microsoft.com/office/drawing/2014/main" val="20000"/>
                    </a:ext>
                  </a:extLst>
                </a:gridCol>
                <a:gridCol w="5312850">
                  <a:extLst>
                    <a:ext uri="{9D8B030D-6E8A-4147-A177-3AD203B41FA5}">
                      <a16:colId xmlns:a16="http://schemas.microsoft.com/office/drawing/2014/main" val="20001"/>
                    </a:ext>
                  </a:extLst>
                </a:gridCol>
              </a:tblGrid>
              <a:tr h="311900">
                <a:tc>
                  <a:txBody>
                    <a:bodyPr/>
                    <a:lstStyle/>
                    <a:p>
                      <a:pPr marL="0" marR="0" lvl="0" indent="0" algn="l" rtl="0">
                        <a:lnSpc>
                          <a:spcPct val="9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 </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1350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合法家數</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13501"/>
                      </a:solidFill>
                      <a:prstDash val="solid"/>
                      <a:round/>
                      <a:headEnd type="none" w="sm" len="sm"/>
                      <a:tailEnd type="none" w="sm" len="sm"/>
                    </a:lnB>
                  </a:tcPr>
                </a:tc>
                <a:extLst>
                  <a:ext uri="{0D108BD9-81ED-4DB2-BD59-A6C34878D82A}">
                    <a16:rowId xmlns:a16="http://schemas.microsoft.com/office/drawing/2014/main" val="10000"/>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2012年12月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1350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3688</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1350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2013年12月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4355</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2014年12月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5222</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2015年12月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6076</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2016年12月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7047</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2017年12月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7793</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2018年12月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8464</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2019年12月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9268</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41517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2020年12月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9798</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2021年10月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10262</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2021年11月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10302</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2021年12月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10372</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2022年01月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10415</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2022年02月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10429</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422225">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2022年03月</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rgbClr val="013501"/>
                        </a:buClr>
                        <a:buSzPts val="1800"/>
                        <a:buFont typeface="Arial"/>
                        <a:buNone/>
                      </a:pPr>
                      <a:r>
                        <a:rPr lang="zh-TW" sz="1800" u="none" strike="noStrike" cap="none">
                          <a:solidFill>
                            <a:srgbClr val="013501"/>
                          </a:solidFill>
                          <a:latin typeface="Arial"/>
                          <a:ea typeface="Arial"/>
                          <a:cs typeface="Arial"/>
                          <a:sym typeface="Arial"/>
                        </a:rPr>
                        <a:t>10476</a:t>
                      </a:r>
                      <a:endParaRPr sz="1800" u="none" strike="noStrike" cap="none">
                        <a:solidFill>
                          <a:srgbClr val="01350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259" name="Google Shape;259;p7"/>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03</a:t>
            </a:r>
            <a:endParaRPr sz="1800">
              <a:solidFill>
                <a:schemeClr val="dk1"/>
              </a:solidFill>
              <a:latin typeface="Calibri"/>
              <a:ea typeface="Calibri"/>
              <a:cs typeface="Calibri"/>
              <a:sym typeface="Calibri"/>
            </a:endParaRPr>
          </a:p>
        </p:txBody>
      </p:sp>
      <p:sp>
        <p:nvSpPr>
          <p:cNvPr id="2" name="矩形: 圓角 1">
            <a:extLst>
              <a:ext uri="{FF2B5EF4-FFF2-40B4-BE49-F238E27FC236}">
                <a16:creationId xmlns:a16="http://schemas.microsoft.com/office/drawing/2014/main" id="{0C6CFFD1-B693-20CD-6ACC-AF915DD2CC79}"/>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p:nvPr/>
        </p:nvSpPr>
        <p:spPr>
          <a:xfrm>
            <a:off x="515938" y="1247882"/>
            <a:ext cx="2721743"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8"/>
          <p:cNvSpPr/>
          <p:nvPr/>
        </p:nvSpPr>
        <p:spPr>
          <a:xfrm>
            <a:off x="3363900" y="1247882"/>
            <a:ext cx="2000121"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8"/>
          <p:cNvSpPr/>
          <p:nvPr/>
        </p:nvSpPr>
        <p:spPr>
          <a:xfrm>
            <a:off x="5560488" y="1230210"/>
            <a:ext cx="1861979"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8"/>
          <p:cNvSpPr/>
          <p:nvPr/>
        </p:nvSpPr>
        <p:spPr>
          <a:xfrm>
            <a:off x="7919859" y="1246366"/>
            <a:ext cx="3720489"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8"/>
          <p:cNvSpPr/>
          <p:nvPr/>
        </p:nvSpPr>
        <p:spPr>
          <a:xfrm>
            <a:off x="515938" y="3107233"/>
            <a:ext cx="2847962"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8"/>
          <p:cNvSpPr/>
          <p:nvPr/>
        </p:nvSpPr>
        <p:spPr>
          <a:xfrm>
            <a:off x="3363900" y="3107233"/>
            <a:ext cx="2196588"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8"/>
          <p:cNvSpPr/>
          <p:nvPr/>
        </p:nvSpPr>
        <p:spPr>
          <a:xfrm>
            <a:off x="5560488" y="3089561"/>
            <a:ext cx="1861979" cy="1416485"/>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8"/>
          <p:cNvSpPr/>
          <p:nvPr/>
        </p:nvSpPr>
        <p:spPr>
          <a:xfrm>
            <a:off x="7919859" y="3105717"/>
            <a:ext cx="3720489" cy="1400329"/>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8"/>
          <p:cNvSpPr/>
          <p:nvPr/>
        </p:nvSpPr>
        <p:spPr>
          <a:xfrm>
            <a:off x="515937" y="4713515"/>
            <a:ext cx="4848083" cy="1459297"/>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8"/>
          <p:cNvSpPr/>
          <p:nvPr/>
        </p:nvSpPr>
        <p:spPr>
          <a:xfrm>
            <a:off x="5584569" y="4713515"/>
            <a:ext cx="6157379" cy="1459297"/>
          </a:xfrm>
          <a:prstGeom prst="roundRect">
            <a:avLst>
              <a:gd name="adj" fmla="val 3661"/>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8"/>
          <p:cNvSpPr/>
          <p:nvPr/>
        </p:nvSpPr>
        <p:spPr>
          <a:xfrm>
            <a:off x="1483965" y="4856917"/>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8"/>
          <p:cNvSpPr/>
          <p:nvPr/>
        </p:nvSpPr>
        <p:spPr>
          <a:xfrm>
            <a:off x="7296773" y="4856917"/>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8"/>
          <p:cNvSpPr/>
          <p:nvPr/>
        </p:nvSpPr>
        <p:spPr>
          <a:xfrm>
            <a:off x="3672102" y="3212470"/>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8"/>
          <p:cNvSpPr/>
          <p:nvPr/>
        </p:nvSpPr>
        <p:spPr>
          <a:xfrm>
            <a:off x="3672102" y="1315354"/>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8"/>
          <p:cNvSpPr/>
          <p:nvPr/>
        </p:nvSpPr>
        <p:spPr>
          <a:xfrm>
            <a:off x="6116081" y="3212470"/>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8"/>
          <p:cNvSpPr/>
          <p:nvPr/>
        </p:nvSpPr>
        <p:spPr>
          <a:xfrm>
            <a:off x="6116081" y="1315354"/>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8"/>
          <p:cNvSpPr/>
          <p:nvPr/>
        </p:nvSpPr>
        <p:spPr>
          <a:xfrm>
            <a:off x="8665093" y="3212470"/>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8"/>
          <p:cNvSpPr/>
          <p:nvPr/>
        </p:nvSpPr>
        <p:spPr>
          <a:xfrm>
            <a:off x="7910129" y="1315354"/>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8"/>
          <p:cNvSpPr/>
          <p:nvPr/>
        </p:nvSpPr>
        <p:spPr>
          <a:xfrm>
            <a:off x="450052" y="3212470"/>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84" name="Google Shape;284;p8"/>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285" name="Google Shape;285;p8"/>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286" name="Google Shape;286;p8"/>
          <p:cNvSpPr/>
          <p:nvPr/>
        </p:nvSpPr>
        <p:spPr>
          <a:xfrm>
            <a:off x="450052" y="1315354"/>
            <a:ext cx="272019" cy="272019"/>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8"/>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研究問題</a:t>
            </a:r>
            <a:endParaRPr/>
          </a:p>
        </p:txBody>
      </p:sp>
      <p:sp>
        <p:nvSpPr>
          <p:cNvPr id="288" name="Google Shape;288;p8"/>
          <p:cNvSpPr txBox="1"/>
          <p:nvPr/>
        </p:nvSpPr>
        <p:spPr>
          <a:xfrm>
            <a:off x="1463237" y="-1733585"/>
            <a:ext cx="10286031" cy="193531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TW" sz="1800">
                <a:solidFill>
                  <a:schemeClr val="lt1"/>
                </a:solidFill>
                <a:latin typeface="Arial"/>
                <a:ea typeface="Arial"/>
                <a:cs typeface="Arial"/>
                <a:sym typeface="Arial"/>
              </a:rPr>
              <a:t>民宿發展至今已長達42年時間，有著許多民宿相關研究，   風險管理一直以來是企業經營管理過程中很關注的重點。尤其民宿業，是臺灣觀光產業裡很重要的環節之一，近十年蓬勃發展，儼然已成為一個中小企業，尤其民宿越來越多種形態經營，有複合式、特色建築、多設施等，許多民宿隨著市場旅客需求去調整自己的經營型態，而民宿業在經營上相對也有著較高的不確定性，這種不確定性可能來自民宿業者自身，也可能來自旅客。</a:t>
            </a:r>
            <a:endParaRPr/>
          </a:p>
        </p:txBody>
      </p:sp>
      <p:sp>
        <p:nvSpPr>
          <p:cNvPr id="289" name="Google Shape;289;p8"/>
          <p:cNvSpPr txBox="1"/>
          <p:nvPr/>
        </p:nvSpPr>
        <p:spPr>
          <a:xfrm>
            <a:off x="395635" y="1145865"/>
            <a:ext cx="2891343" cy="6744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有旅遊業危機相關</a:t>
            </a:r>
            <a:endParaRPr/>
          </a:p>
        </p:txBody>
      </p:sp>
      <p:sp>
        <p:nvSpPr>
          <p:cNvPr id="290" name="Google Shape;290;p8"/>
          <p:cNvSpPr txBox="1"/>
          <p:nvPr/>
        </p:nvSpPr>
        <p:spPr>
          <a:xfrm>
            <a:off x="3704392" y="2941134"/>
            <a:ext cx="1659629"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消費行為</a:t>
            </a:r>
            <a:endParaRPr/>
          </a:p>
        </p:txBody>
      </p:sp>
      <p:sp>
        <p:nvSpPr>
          <p:cNvPr id="291" name="Google Shape;291;p8"/>
          <p:cNvSpPr txBox="1"/>
          <p:nvPr/>
        </p:nvSpPr>
        <p:spPr>
          <a:xfrm>
            <a:off x="6159480" y="753520"/>
            <a:ext cx="1022013" cy="145910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評鑑</a:t>
            </a:r>
            <a:endParaRPr/>
          </a:p>
        </p:txBody>
      </p:sp>
      <p:sp>
        <p:nvSpPr>
          <p:cNvPr id="292" name="Google Shape;292;p8"/>
          <p:cNvSpPr txBox="1"/>
          <p:nvPr/>
        </p:nvSpPr>
        <p:spPr>
          <a:xfrm>
            <a:off x="7343383" y="4546457"/>
            <a:ext cx="1443398"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經營管理</a:t>
            </a:r>
            <a:endParaRPr/>
          </a:p>
        </p:txBody>
      </p:sp>
      <p:sp>
        <p:nvSpPr>
          <p:cNvPr id="293" name="Google Shape;293;p8"/>
          <p:cNvSpPr txBox="1"/>
          <p:nvPr/>
        </p:nvSpPr>
        <p:spPr>
          <a:xfrm>
            <a:off x="1543063" y="4546457"/>
            <a:ext cx="2546606"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縣市研究相關</a:t>
            </a:r>
            <a:endParaRPr/>
          </a:p>
        </p:txBody>
      </p:sp>
      <p:sp>
        <p:nvSpPr>
          <p:cNvPr id="294" name="Google Shape;294;p8"/>
          <p:cNvSpPr txBox="1"/>
          <p:nvPr/>
        </p:nvSpPr>
        <p:spPr>
          <a:xfrm>
            <a:off x="3721399" y="753520"/>
            <a:ext cx="1567134" cy="145910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發展趨勢</a:t>
            </a:r>
            <a:endParaRPr/>
          </a:p>
        </p:txBody>
      </p:sp>
      <p:sp>
        <p:nvSpPr>
          <p:cNvPr id="295" name="Google Shape;295;p8"/>
          <p:cNvSpPr txBox="1"/>
          <p:nvPr/>
        </p:nvSpPr>
        <p:spPr>
          <a:xfrm>
            <a:off x="395635" y="2941134"/>
            <a:ext cx="2266033"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區域發展探討</a:t>
            </a:r>
            <a:endParaRPr/>
          </a:p>
        </p:txBody>
      </p:sp>
      <p:sp>
        <p:nvSpPr>
          <p:cNvPr id="296" name="Google Shape;296;p8"/>
          <p:cNvSpPr txBox="1"/>
          <p:nvPr/>
        </p:nvSpPr>
        <p:spPr>
          <a:xfrm>
            <a:off x="8715867" y="2941134"/>
            <a:ext cx="2135622"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知覺風險相關</a:t>
            </a:r>
            <a:endParaRPr/>
          </a:p>
        </p:txBody>
      </p:sp>
      <p:sp>
        <p:nvSpPr>
          <p:cNvPr id="297" name="Google Shape;297;p8"/>
          <p:cNvSpPr txBox="1"/>
          <p:nvPr/>
        </p:nvSpPr>
        <p:spPr>
          <a:xfrm>
            <a:off x="7953322" y="753520"/>
            <a:ext cx="3934222" cy="145910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旅館,財務,旅行業風險管理</a:t>
            </a:r>
            <a:endParaRPr/>
          </a:p>
        </p:txBody>
      </p:sp>
      <p:sp>
        <p:nvSpPr>
          <p:cNvPr id="298" name="Google Shape;298;p8"/>
          <p:cNvSpPr txBox="1"/>
          <p:nvPr/>
        </p:nvSpPr>
        <p:spPr>
          <a:xfrm>
            <a:off x="790161" y="1885606"/>
            <a:ext cx="16596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林國祥2020</a:t>
            </a:r>
            <a:endParaRPr sz="1800">
              <a:solidFill>
                <a:schemeClr val="dk1"/>
              </a:solidFill>
              <a:latin typeface="Calibri"/>
              <a:ea typeface="Calibri"/>
              <a:cs typeface="Calibri"/>
              <a:sym typeface="Calibri"/>
            </a:endParaRPr>
          </a:p>
        </p:txBody>
      </p:sp>
      <p:sp>
        <p:nvSpPr>
          <p:cNvPr id="299" name="Google Shape;299;p8"/>
          <p:cNvSpPr txBox="1"/>
          <p:nvPr/>
        </p:nvSpPr>
        <p:spPr>
          <a:xfrm>
            <a:off x="2773280" y="3591928"/>
            <a:ext cx="281128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徐達光、嚴如鈺，2003；李一民、冀熒慈、倪維亞、黃韶顏，2005</a:t>
            </a:r>
            <a:endParaRPr sz="1800">
              <a:solidFill>
                <a:schemeClr val="dk1"/>
              </a:solidFill>
              <a:latin typeface="Calibri"/>
              <a:ea typeface="Calibri"/>
              <a:cs typeface="Calibri"/>
              <a:sym typeface="Calibri"/>
            </a:endParaRPr>
          </a:p>
        </p:txBody>
      </p:sp>
      <p:sp>
        <p:nvSpPr>
          <p:cNvPr id="300" name="Google Shape;300;p8"/>
          <p:cNvSpPr txBox="1"/>
          <p:nvPr/>
        </p:nvSpPr>
        <p:spPr>
          <a:xfrm>
            <a:off x="5722954" y="1812865"/>
            <a:ext cx="16995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楊永盛，2003簡玲玲，2005</a:t>
            </a:r>
            <a:endParaRPr sz="1800">
              <a:solidFill>
                <a:schemeClr val="dk1"/>
              </a:solidFill>
              <a:latin typeface="Calibri"/>
              <a:ea typeface="Calibri"/>
              <a:cs typeface="Calibri"/>
              <a:sym typeface="Calibri"/>
            </a:endParaRPr>
          </a:p>
        </p:txBody>
      </p:sp>
      <p:sp>
        <p:nvSpPr>
          <p:cNvPr id="301" name="Google Shape;301;p8"/>
          <p:cNvSpPr txBox="1"/>
          <p:nvPr/>
        </p:nvSpPr>
        <p:spPr>
          <a:xfrm>
            <a:off x="6159480" y="2941134"/>
            <a:ext cx="2546606"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400"/>
              <a:buFont typeface="Arial"/>
              <a:buNone/>
            </a:pPr>
            <a:r>
              <a:rPr lang="zh-TW" sz="2400">
                <a:solidFill>
                  <a:srgbClr val="013501"/>
                </a:solidFill>
                <a:latin typeface="Arial"/>
                <a:ea typeface="Arial"/>
                <a:cs typeface="Arial"/>
                <a:sym typeface="Arial"/>
              </a:rPr>
              <a:t>法規</a:t>
            </a:r>
            <a:endParaRPr/>
          </a:p>
        </p:txBody>
      </p:sp>
      <p:sp>
        <p:nvSpPr>
          <p:cNvPr id="302" name="Google Shape;302;p8"/>
          <p:cNvSpPr txBox="1"/>
          <p:nvPr/>
        </p:nvSpPr>
        <p:spPr>
          <a:xfrm>
            <a:off x="5728879" y="3720476"/>
            <a:ext cx="16987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李亞珍，2005；馮淑雲，2006</a:t>
            </a:r>
            <a:endParaRPr sz="1800">
              <a:solidFill>
                <a:schemeClr val="dk1"/>
              </a:solidFill>
              <a:latin typeface="Calibri"/>
              <a:ea typeface="Calibri"/>
              <a:cs typeface="Calibri"/>
              <a:sym typeface="Calibri"/>
            </a:endParaRPr>
          </a:p>
        </p:txBody>
      </p:sp>
      <p:sp>
        <p:nvSpPr>
          <p:cNvPr id="303" name="Google Shape;303;p8"/>
          <p:cNvSpPr txBox="1"/>
          <p:nvPr/>
        </p:nvSpPr>
        <p:spPr>
          <a:xfrm>
            <a:off x="7003835" y="5249483"/>
            <a:ext cx="273075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謝佳珍、劉羽珊、林豐瑞，2004；林万登、黃韶顏、陳靜怡、倪維亞，2004</a:t>
            </a:r>
            <a:endParaRPr sz="1800">
              <a:solidFill>
                <a:schemeClr val="dk1"/>
              </a:solidFill>
              <a:latin typeface="Calibri"/>
              <a:ea typeface="Calibri"/>
              <a:cs typeface="Calibri"/>
              <a:sym typeface="Calibri"/>
            </a:endParaRPr>
          </a:p>
        </p:txBody>
      </p:sp>
      <p:sp>
        <p:nvSpPr>
          <p:cNvPr id="304" name="Google Shape;304;p8"/>
          <p:cNvSpPr txBox="1"/>
          <p:nvPr/>
        </p:nvSpPr>
        <p:spPr>
          <a:xfrm>
            <a:off x="983648" y="5296114"/>
            <a:ext cx="34769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吳玟琪，2004；陳美華，2008；李經世，2009；李佩芳，2010；施政嘉，2012；謝維晏，2020</a:t>
            </a:r>
            <a:endParaRPr sz="1800">
              <a:solidFill>
                <a:schemeClr val="dk1"/>
              </a:solidFill>
              <a:latin typeface="Calibri"/>
              <a:ea typeface="Calibri"/>
              <a:cs typeface="Calibri"/>
              <a:sym typeface="Calibri"/>
            </a:endParaRPr>
          </a:p>
        </p:txBody>
      </p:sp>
      <p:sp>
        <p:nvSpPr>
          <p:cNvPr id="305" name="Google Shape;305;p8"/>
          <p:cNvSpPr txBox="1"/>
          <p:nvPr/>
        </p:nvSpPr>
        <p:spPr>
          <a:xfrm>
            <a:off x="8895489" y="1792657"/>
            <a:ext cx="17763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吳仁明，2017；李志偉，2019</a:t>
            </a:r>
            <a:endParaRPr sz="1800">
              <a:solidFill>
                <a:schemeClr val="dk1"/>
              </a:solidFill>
              <a:latin typeface="Calibri"/>
              <a:ea typeface="Calibri"/>
              <a:cs typeface="Calibri"/>
              <a:sym typeface="Calibri"/>
            </a:endParaRPr>
          </a:p>
        </p:txBody>
      </p:sp>
      <p:sp>
        <p:nvSpPr>
          <p:cNvPr id="306" name="Google Shape;306;p8"/>
          <p:cNvSpPr txBox="1"/>
          <p:nvPr/>
        </p:nvSpPr>
        <p:spPr>
          <a:xfrm>
            <a:off x="8322633" y="3530011"/>
            <a:ext cx="292209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楊仲文2009；余濬杰，2013；黃馨慧2013；張世杰，2014；張容瑄，2016</a:t>
            </a:r>
            <a:endParaRPr sz="1800">
              <a:solidFill>
                <a:schemeClr val="dk1"/>
              </a:solidFill>
              <a:latin typeface="Calibri"/>
              <a:ea typeface="Calibri"/>
              <a:cs typeface="Calibri"/>
              <a:sym typeface="Calibri"/>
            </a:endParaRPr>
          </a:p>
        </p:txBody>
      </p:sp>
      <p:sp>
        <p:nvSpPr>
          <p:cNvPr id="307" name="Google Shape;307;p8"/>
          <p:cNvSpPr txBox="1"/>
          <p:nvPr/>
        </p:nvSpPr>
        <p:spPr>
          <a:xfrm>
            <a:off x="565763" y="3720476"/>
            <a:ext cx="18903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沈軒容，2004；林碧釧，2006</a:t>
            </a:r>
            <a:endParaRPr sz="1800">
              <a:solidFill>
                <a:schemeClr val="dk1"/>
              </a:solidFill>
              <a:latin typeface="Calibri"/>
              <a:ea typeface="Calibri"/>
              <a:cs typeface="Calibri"/>
              <a:sym typeface="Calibri"/>
            </a:endParaRPr>
          </a:p>
        </p:txBody>
      </p:sp>
      <p:sp>
        <p:nvSpPr>
          <p:cNvPr id="308" name="Google Shape;308;p8"/>
          <p:cNvSpPr txBox="1"/>
          <p:nvPr/>
        </p:nvSpPr>
        <p:spPr>
          <a:xfrm>
            <a:off x="3603475" y="1886498"/>
            <a:ext cx="1699513" cy="383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湯明木，2003</a:t>
            </a:r>
            <a:endParaRPr sz="1800">
              <a:solidFill>
                <a:schemeClr val="dk1"/>
              </a:solidFill>
              <a:latin typeface="Calibri"/>
              <a:ea typeface="Calibri"/>
              <a:cs typeface="Calibri"/>
              <a:sym typeface="Calibri"/>
            </a:endParaRPr>
          </a:p>
        </p:txBody>
      </p:sp>
      <p:cxnSp>
        <p:nvCxnSpPr>
          <p:cNvPr id="309" name="Google Shape;309;p8"/>
          <p:cNvCxnSpPr/>
          <p:nvPr/>
        </p:nvCxnSpPr>
        <p:spPr>
          <a:xfrm>
            <a:off x="2661668" y="3105717"/>
            <a:ext cx="0" cy="1400329"/>
          </a:xfrm>
          <a:prstGeom prst="straightConnector1">
            <a:avLst/>
          </a:prstGeom>
          <a:noFill/>
          <a:ln w="38100" cap="rnd" cmpd="sng">
            <a:solidFill>
              <a:srgbClr val="013501"/>
            </a:solidFill>
            <a:prstDash val="solid"/>
            <a:miter lim="800000"/>
            <a:headEnd type="none" w="sm" len="sm"/>
            <a:tailEnd type="none" w="sm" len="sm"/>
          </a:ln>
        </p:spPr>
      </p:cxnSp>
      <p:cxnSp>
        <p:nvCxnSpPr>
          <p:cNvPr id="310" name="Google Shape;310;p8"/>
          <p:cNvCxnSpPr/>
          <p:nvPr/>
        </p:nvCxnSpPr>
        <p:spPr>
          <a:xfrm>
            <a:off x="5662527" y="3105717"/>
            <a:ext cx="0" cy="1400329"/>
          </a:xfrm>
          <a:prstGeom prst="straightConnector1">
            <a:avLst/>
          </a:prstGeom>
          <a:noFill/>
          <a:ln w="38100" cap="rnd" cmpd="sng">
            <a:solidFill>
              <a:srgbClr val="013501"/>
            </a:solidFill>
            <a:prstDash val="solid"/>
            <a:miter lim="800000"/>
            <a:headEnd type="none" w="sm" len="sm"/>
            <a:tailEnd type="none" w="sm" len="sm"/>
          </a:ln>
        </p:spPr>
      </p:cxnSp>
      <p:sp>
        <p:nvSpPr>
          <p:cNvPr id="311" name="Google Shape;311;p8"/>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03</a:t>
            </a:r>
            <a:endParaRPr sz="1800">
              <a:solidFill>
                <a:schemeClr val="dk1"/>
              </a:solidFill>
              <a:latin typeface="Calibri"/>
              <a:ea typeface="Calibri"/>
              <a:cs typeface="Calibri"/>
              <a:sym typeface="Calibri"/>
            </a:endParaRPr>
          </a:p>
        </p:txBody>
      </p:sp>
      <p:sp>
        <p:nvSpPr>
          <p:cNvPr id="312" name="Google Shape;312;p8"/>
          <p:cNvSpPr/>
          <p:nvPr/>
        </p:nvSpPr>
        <p:spPr>
          <a:xfrm>
            <a:off x="515938" y="924814"/>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8"/>
          <p:cNvSpPr txBox="1"/>
          <p:nvPr/>
        </p:nvSpPr>
        <p:spPr>
          <a:xfrm>
            <a:off x="597972" y="619535"/>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紙本05頁</a:t>
            </a:r>
            <a:endParaRPr/>
          </a:p>
        </p:txBody>
      </p:sp>
      <p:sp>
        <p:nvSpPr>
          <p:cNvPr id="2" name="矩形: 圓角 1">
            <a:extLst>
              <a:ext uri="{FF2B5EF4-FFF2-40B4-BE49-F238E27FC236}">
                <a16:creationId xmlns:a16="http://schemas.microsoft.com/office/drawing/2014/main" id="{0F48E71A-85F9-DFB2-71B3-BDF8D3319509}"/>
              </a:ext>
            </a:extLst>
          </p:cNvPr>
          <p:cNvSpPr/>
          <p:nvPr/>
        </p:nvSpPr>
        <p:spPr>
          <a:xfrm>
            <a:off x="11387391"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1000"/>
                                        <p:tgtEl>
                                          <p:spTgt spid="289"/>
                                        </p:tgtEl>
                                        <p:attrNameLst>
                                          <p:attrName>ppt_w</p:attrName>
                                        </p:attrNameLst>
                                      </p:cBhvr>
                                      <p:tavLst>
                                        <p:tav tm="0">
                                          <p:val>
                                            <p:strVal val="0"/>
                                          </p:val>
                                        </p:tav>
                                        <p:tav tm="100000">
                                          <p:val>
                                            <p:strVal val="#ppt_w"/>
                                          </p:val>
                                        </p:tav>
                                      </p:tavLst>
                                    </p:anim>
                                    <p:anim calcmode="lin" valueType="num">
                                      <p:cBhvr additive="base">
                                        <p:cTn id="8" dur="1000"/>
                                        <p:tgtEl>
                                          <p:spTgt spid="28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294"/>
                                        </p:tgtEl>
                                        <p:attrNameLst>
                                          <p:attrName>style.visibility</p:attrName>
                                        </p:attrNameLst>
                                      </p:cBhvr>
                                      <p:to>
                                        <p:strVal val="visible"/>
                                      </p:to>
                                    </p:set>
                                    <p:anim calcmode="lin" valueType="num">
                                      <p:cBhvr additive="base">
                                        <p:cTn id="11" dur="1000"/>
                                        <p:tgtEl>
                                          <p:spTgt spid="294"/>
                                        </p:tgtEl>
                                        <p:attrNameLst>
                                          <p:attrName>ppt_w</p:attrName>
                                        </p:attrNameLst>
                                      </p:cBhvr>
                                      <p:tavLst>
                                        <p:tav tm="0">
                                          <p:val>
                                            <p:strVal val="0"/>
                                          </p:val>
                                        </p:tav>
                                        <p:tav tm="100000">
                                          <p:val>
                                            <p:strVal val="#ppt_w"/>
                                          </p:val>
                                        </p:tav>
                                      </p:tavLst>
                                    </p:anim>
                                    <p:anim calcmode="lin" valueType="num">
                                      <p:cBhvr additive="base">
                                        <p:cTn id="12" dur="1000"/>
                                        <p:tgtEl>
                                          <p:spTgt spid="29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291"/>
                                        </p:tgtEl>
                                        <p:attrNameLst>
                                          <p:attrName>style.visibility</p:attrName>
                                        </p:attrNameLst>
                                      </p:cBhvr>
                                      <p:to>
                                        <p:strVal val="visible"/>
                                      </p:to>
                                    </p:set>
                                    <p:anim calcmode="lin" valueType="num">
                                      <p:cBhvr additive="base">
                                        <p:cTn id="15" dur="1000"/>
                                        <p:tgtEl>
                                          <p:spTgt spid="291"/>
                                        </p:tgtEl>
                                        <p:attrNameLst>
                                          <p:attrName>ppt_w</p:attrName>
                                        </p:attrNameLst>
                                      </p:cBhvr>
                                      <p:tavLst>
                                        <p:tav tm="0">
                                          <p:val>
                                            <p:strVal val="0"/>
                                          </p:val>
                                        </p:tav>
                                        <p:tav tm="100000">
                                          <p:val>
                                            <p:strVal val="#ppt_w"/>
                                          </p:val>
                                        </p:tav>
                                      </p:tavLst>
                                    </p:anim>
                                    <p:anim calcmode="lin" valueType="num">
                                      <p:cBhvr additive="base">
                                        <p:cTn id="16" dur="1000"/>
                                        <p:tgtEl>
                                          <p:spTgt spid="291"/>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250"/>
                                  </p:stCondLst>
                                  <p:childTnLst>
                                    <p:set>
                                      <p:cBhvr>
                                        <p:cTn id="18" dur="1" fill="hold">
                                          <p:stCondLst>
                                            <p:cond delay="0"/>
                                          </p:stCondLst>
                                        </p:cTn>
                                        <p:tgtEl>
                                          <p:spTgt spid="297"/>
                                        </p:tgtEl>
                                        <p:attrNameLst>
                                          <p:attrName>style.visibility</p:attrName>
                                        </p:attrNameLst>
                                      </p:cBhvr>
                                      <p:to>
                                        <p:strVal val="visible"/>
                                      </p:to>
                                    </p:set>
                                    <p:anim calcmode="lin" valueType="num">
                                      <p:cBhvr additive="base">
                                        <p:cTn id="19" dur="1000"/>
                                        <p:tgtEl>
                                          <p:spTgt spid="297"/>
                                        </p:tgtEl>
                                        <p:attrNameLst>
                                          <p:attrName>ppt_w</p:attrName>
                                        </p:attrNameLst>
                                      </p:cBhvr>
                                      <p:tavLst>
                                        <p:tav tm="0">
                                          <p:val>
                                            <p:strVal val="0"/>
                                          </p:val>
                                        </p:tav>
                                        <p:tav tm="100000">
                                          <p:val>
                                            <p:strVal val="#ppt_w"/>
                                          </p:val>
                                        </p:tav>
                                      </p:tavLst>
                                    </p:anim>
                                    <p:anim calcmode="lin" valueType="num">
                                      <p:cBhvr additive="base">
                                        <p:cTn id="20" dur="1000"/>
                                        <p:tgtEl>
                                          <p:spTgt spid="29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250"/>
                                  </p:stCondLst>
                                  <p:childTnLst>
                                    <p:set>
                                      <p:cBhvr>
                                        <p:cTn id="22" dur="1" fill="hold">
                                          <p:stCondLst>
                                            <p:cond delay="0"/>
                                          </p:stCondLst>
                                        </p:cTn>
                                        <p:tgtEl>
                                          <p:spTgt spid="296"/>
                                        </p:tgtEl>
                                        <p:attrNameLst>
                                          <p:attrName>style.visibility</p:attrName>
                                        </p:attrNameLst>
                                      </p:cBhvr>
                                      <p:to>
                                        <p:strVal val="visible"/>
                                      </p:to>
                                    </p:set>
                                    <p:anim calcmode="lin" valueType="num">
                                      <p:cBhvr additive="base">
                                        <p:cTn id="23" dur="1000"/>
                                        <p:tgtEl>
                                          <p:spTgt spid="296"/>
                                        </p:tgtEl>
                                        <p:attrNameLst>
                                          <p:attrName>ppt_w</p:attrName>
                                        </p:attrNameLst>
                                      </p:cBhvr>
                                      <p:tavLst>
                                        <p:tav tm="0">
                                          <p:val>
                                            <p:strVal val="0"/>
                                          </p:val>
                                        </p:tav>
                                        <p:tav tm="100000">
                                          <p:val>
                                            <p:strVal val="#ppt_w"/>
                                          </p:val>
                                        </p:tav>
                                      </p:tavLst>
                                    </p:anim>
                                    <p:anim calcmode="lin" valueType="num">
                                      <p:cBhvr additive="base">
                                        <p:cTn id="24" dur="1000"/>
                                        <p:tgtEl>
                                          <p:spTgt spid="29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250"/>
                                  </p:stCondLst>
                                  <p:childTnLst>
                                    <p:set>
                                      <p:cBhvr>
                                        <p:cTn id="26" dur="1" fill="hold">
                                          <p:stCondLst>
                                            <p:cond delay="0"/>
                                          </p:stCondLst>
                                        </p:cTn>
                                        <p:tgtEl>
                                          <p:spTgt spid="292"/>
                                        </p:tgtEl>
                                        <p:attrNameLst>
                                          <p:attrName>style.visibility</p:attrName>
                                        </p:attrNameLst>
                                      </p:cBhvr>
                                      <p:to>
                                        <p:strVal val="visible"/>
                                      </p:to>
                                    </p:set>
                                    <p:anim calcmode="lin" valueType="num">
                                      <p:cBhvr additive="base">
                                        <p:cTn id="27" dur="1000"/>
                                        <p:tgtEl>
                                          <p:spTgt spid="292"/>
                                        </p:tgtEl>
                                        <p:attrNameLst>
                                          <p:attrName>ppt_w</p:attrName>
                                        </p:attrNameLst>
                                      </p:cBhvr>
                                      <p:tavLst>
                                        <p:tav tm="0">
                                          <p:val>
                                            <p:strVal val="0"/>
                                          </p:val>
                                        </p:tav>
                                        <p:tav tm="100000">
                                          <p:val>
                                            <p:strVal val="#ppt_w"/>
                                          </p:val>
                                        </p:tav>
                                      </p:tavLst>
                                    </p:anim>
                                    <p:anim calcmode="lin" valueType="num">
                                      <p:cBhvr additive="base">
                                        <p:cTn id="28" dur="1000"/>
                                        <p:tgtEl>
                                          <p:spTgt spid="292"/>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250"/>
                                  </p:stCondLst>
                                  <p:childTnLst>
                                    <p:set>
                                      <p:cBhvr>
                                        <p:cTn id="30" dur="1" fill="hold">
                                          <p:stCondLst>
                                            <p:cond delay="0"/>
                                          </p:stCondLst>
                                        </p:cTn>
                                        <p:tgtEl>
                                          <p:spTgt spid="301"/>
                                        </p:tgtEl>
                                        <p:attrNameLst>
                                          <p:attrName>style.visibility</p:attrName>
                                        </p:attrNameLst>
                                      </p:cBhvr>
                                      <p:to>
                                        <p:strVal val="visible"/>
                                      </p:to>
                                    </p:set>
                                    <p:anim calcmode="lin" valueType="num">
                                      <p:cBhvr additive="base">
                                        <p:cTn id="31" dur="1000"/>
                                        <p:tgtEl>
                                          <p:spTgt spid="301"/>
                                        </p:tgtEl>
                                        <p:attrNameLst>
                                          <p:attrName>ppt_w</p:attrName>
                                        </p:attrNameLst>
                                      </p:cBhvr>
                                      <p:tavLst>
                                        <p:tav tm="0">
                                          <p:val>
                                            <p:strVal val="0"/>
                                          </p:val>
                                        </p:tav>
                                        <p:tav tm="100000">
                                          <p:val>
                                            <p:strVal val="#ppt_w"/>
                                          </p:val>
                                        </p:tav>
                                      </p:tavLst>
                                    </p:anim>
                                    <p:anim calcmode="lin" valueType="num">
                                      <p:cBhvr additive="base">
                                        <p:cTn id="32" dur="1000"/>
                                        <p:tgtEl>
                                          <p:spTgt spid="30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250"/>
                                  </p:stCondLst>
                                  <p:childTnLst>
                                    <p:set>
                                      <p:cBhvr>
                                        <p:cTn id="34" dur="1" fill="hold">
                                          <p:stCondLst>
                                            <p:cond delay="0"/>
                                          </p:stCondLst>
                                        </p:cTn>
                                        <p:tgtEl>
                                          <p:spTgt spid="290"/>
                                        </p:tgtEl>
                                        <p:attrNameLst>
                                          <p:attrName>style.visibility</p:attrName>
                                        </p:attrNameLst>
                                      </p:cBhvr>
                                      <p:to>
                                        <p:strVal val="visible"/>
                                      </p:to>
                                    </p:set>
                                    <p:anim calcmode="lin" valueType="num">
                                      <p:cBhvr additive="base">
                                        <p:cTn id="35" dur="1000"/>
                                        <p:tgtEl>
                                          <p:spTgt spid="290"/>
                                        </p:tgtEl>
                                        <p:attrNameLst>
                                          <p:attrName>ppt_w</p:attrName>
                                        </p:attrNameLst>
                                      </p:cBhvr>
                                      <p:tavLst>
                                        <p:tav tm="0">
                                          <p:val>
                                            <p:strVal val="0"/>
                                          </p:val>
                                        </p:tav>
                                        <p:tav tm="100000">
                                          <p:val>
                                            <p:strVal val="#ppt_w"/>
                                          </p:val>
                                        </p:tav>
                                      </p:tavLst>
                                    </p:anim>
                                    <p:anim calcmode="lin" valueType="num">
                                      <p:cBhvr additive="base">
                                        <p:cTn id="36" dur="1000"/>
                                        <p:tgtEl>
                                          <p:spTgt spid="29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250"/>
                                  </p:stCondLst>
                                  <p:childTnLst>
                                    <p:set>
                                      <p:cBhvr>
                                        <p:cTn id="38" dur="1" fill="hold">
                                          <p:stCondLst>
                                            <p:cond delay="0"/>
                                          </p:stCondLst>
                                        </p:cTn>
                                        <p:tgtEl>
                                          <p:spTgt spid="293"/>
                                        </p:tgtEl>
                                        <p:attrNameLst>
                                          <p:attrName>style.visibility</p:attrName>
                                        </p:attrNameLst>
                                      </p:cBhvr>
                                      <p:to>
                                        <p:strVal val="visible"/>
                                      </p:to>
                                    </p:set>
                                    <p:anim calcmode="lin" valueType="num">
                                      <p:cBhvr additive="base">
                                        <p:cTn id="39" dur="1000"/>
                                        <p:tgtEl>
                                          <p:spTgt spid="293"/>
                                        </p:tgtEl>
                                        <p:attrNameLst>
                                          <p:attrName>ppt_w</p:attrName>
                                        </p:attrNameLst>
                                      </p:cBhvr>
                                      <p:tavLst>
                                        <p:tav tm="0">
                                          <p:val>
                                            <p:strVal val="0"/>
                                          </p:val>
                                        </p:tav>
                                        <p:tav tm="100000">
                                          <p:val>
                                            <p:strVal val="#ppt_w"/>
                                          </p:val>
                                        </p:tav>
                                      </p:tavLst>
                                    </p:anim>
                                    <p:anim calcmode="lin" valueType="num">
                                      <p:cBhvr additive="base">
                                        <p:cTn id="40" dur="1000"/>
                                        <p:tgtEl>
                                          <p:spTgt spid="29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295"/>
                                        </p:tgtEl>
                                        <p:attrNameLst>
                                          <p:attrName>style.visibility</p:attrName>
                                        </p:attrNameLst>
                                      </p:cBhvr>
                                      <p:to>
                                        <p:strVal val="visible"/>
                                      </p:to>
                                    </p:set>
                                    <p:anim calcmode="lin" valueType="num">
                                      <p:cBhvr additive="base">
                                        <p:cTn id="43" dur="1000"/>
                                        <p:tgtEl>
                                          <p:spTgt spid="295"/>
                                        </p:tgtEl>
                                        <p:attrNameLst>
                                          <p:attrName>ppt_w</p:attrName>
                                        </p:attrNameLst>
                                      </p:cBhvr>
                                      <p:tavLst>
                                        <p:tav tm="0">
                                          <p:val>
                                            <p:strVal val="0"/>
                                          </p:val>
                                        </p:tav>
                                        <p:tav tm="100000">
                                          <p:val>
                                            <p:strVal val="#ppt_w"/>
                                          </p:val>
                                        </p:tav>
                                      </p:tavLst>
                                    </p:anim>
                                    <p:anim calcmode="lin" valueType="num">
                                      <p:cBhvr additive="base">
                                        <p:cTn id="44" dur="1000"/>
                                        <p:tgtEl>
                                          <p:spTgt spid="295"/>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fade">
                                      <p:cBhvr>
                                        <p:cTn id="49" dur="1000"/>
                                        <p:tgtEl>
                                          <p:spTgt spid="298"/>
                                        </p:tgtEl>
                                      </p:cBhvr>
                                    </p:animEffect>
                                  </p:childTnLst>
                                </p:cTn>
                              </p:par>
                              <p:par>
                                <p:cTn id="50" presetID="10" presetClass="entr" presetSubtype="0" fill="hold" nodeType="withEffect">
                                  <p:stCondLst>
                                    <p:cond delay="0"/>
                                  </p:stCondLst>
                                  <p:childTnLst>
                                    <p:set>
                                      <p:cBhvr>
                                        <p:cTn id="51" dur="1" fill="hold">
                                          <p:stCondLst>
                                            <p:cond delay="0"/>
                                          </p:stCondLst>
                                        </p:cTn>
                                        <p:tgtEl>
                                          <p:spTgt spid="308"/>
                                        </p:tgtEl>
                                        <p:attrNameLst>
                                          <p:attrName>style.visibility</p:attrName>
                                        </p:attrNameLst>
                                      </p:cBhvr>
                                      <p:to>
                                        <p:strVal val="visible"/>
                                      </p:to>
                                    </p:set>
                                    <p:animEffect transition="in" filter="fade">
                                      <p:cBhvr>
                                        <p:cTn id="52" dur="1000"/>
                                        <p:tgtEl>
                                          <p:spTgt spid="308"/>
                                        </p:tgtEl>
                                      </p:cBhvr>
                                    </p:animEffect>
                                  </p:childTnLst>
                                </p:cTn>
                              </p:par>
                              <p:par>
                                <p:cTn id="53" presetID="10" presetClass="entr" presetSubtype="0" fill="hold" nodeType="withEffect">
                                  <p:stCondLst>
                                    <p:cond delay="0"/>
                                  </p:stCondLst>
                                  <p:childTnLst>
                                    <p:set>
                                      <p:cBhvr>
                                        <p:cTn id="54" dur="1" fill="hold">
                                          <p:stCondLst>
                                            <p:cond delay="0"/>
                                          </p:stCondLst>
                                        </p:cTn>
                                        <p:tgtEl>
                                          <p:spTgt spid="300"/>
                                        </p:tgtEl>
                                        <p:attrNameLst>
                                          <p:attrName>style.visibility</p:attrName>
                                        </p:attrNameLst>
                                      </p:cBhvr>
                                      <p:to>
                                        <p:strVal val="visible"/>
                                      </p:to>
                                    </p:set>
                                    <p:animEffect transition="in" filter="fade">
                                      <p:cBhvr>
                                        <p:cTn id="55" dur="1000"/>
                                        <p:tgtEl>
                                          <p:spTgt spid="300"/>
                                        </p:tgtEl>
                                      </p:cBhvr>
                                    </p:animEffect>
                                  </p:childTnLst>
                                </p:cTn>
                              </p:par>
                              <p:par>
                                <p:cTn id="56" presetID="10" presetClass="entr" presetSubtype="0" fill="hold" nodeType="with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childTnLst>
                                </p:cTn>
                              </p:par>
                              <p:par>
                                <p:cTn id="59" presetID="10" presetClass="entr" presetSubtype="0" fill="hold" nodeType="withEffect">
                                  <p:stCondLst>
                                    <p:cond delay="0"/>
                                  </p:stCondLst>
                                  <p:childTnLst>
                                    <p:set>
                                      <p:cBhvr>
                                        <p:cTn id="60" dur="1" fill="hold">
                                          <p:stCondLst>
                                            <p:cond delay="0"/>
                                          </p:stCondLst>
                                        </p:cTn>
                                        <p:tgtEl>
                                          <p:spTgt spid="306"/>
                                        </p:tgtEl>
                                        <p:attrNameLst>
                                          <p:attrName>style.visibility</p:attrName>
                                        </p:attrNameLst>
                                      </p:cBhvr>
                                      <p:to>
                                        <p:strVal val="visible"/>
                                      </p:to>
                                    </p:set>
                                    <p:animEffect transition="in" filter="fade">
                                      <p:cBhvr>
                                        <p:cTn id="61" dur="1000"/>
                                        <p:tgtEl>
                                          <p:spTgt spid="306"/>
                                        </p:tgtEl>
                                      </p:cBhvr>
                                    </p:animEffect>
                                  </p:childTnLst>
                                </p:cTn>
                              </p:par>
                              <p:par>
                                <p:cTn id="62" presetID="10" presetClass="entr" presetSubtype="0" fill="hold" nodeType="withEffect">
                                  <p:stCondLst>
                                    <p:cond delay="0"/>
                                  </p:stCondLst>
                                  <p:childTnLst>
                                    <p:set>
                                      <p:cBhvr>
                                        <p:cTn id="63" dur="1" fill="hold">
                                          <p:stCondLst>
                                            <p:cond delay="0"/>
                                          </p:stCondLst>
                                        </p:cTn>
                                        <p:tgtEl>
                                          <p:spTgt spid="302"/>
                                        </p:tgtEl>
                                        <p:attrNameLst>
                                          <p:attrName>style.visibility</p:attrName>
                                        </p:attrNameLst>
                                      </p:cBhvr>
                                      <p:to>
                                        <p:strVal val="visible"/>
                                      </p:to>
                                    </p:set>
                                    <p:animEffect transition="in" filter="fade">
                                      <p:cBhvr>
                                        <p:cTn id="64" dur="1000"/>
                                        <p:tgtEl>
                                          <p:spTgt spid="302"/>
                                        </p:tgtEl>
                                      </p:cBhvr>
                                    </p:animEffect>
                                  </p:childTnLst>
                                </p:cTn>
                              </p:par>
                              <p:par>
                                <p:cTn id="65" presetID="10" presetClass="entr" presetSubtype="0" fill="hold" nodeType="withEffect">
                                  <p:stCondLst>
                                    <p:cond delay="0"/>
                                  </p:stCondLst>
                                  <p:childTnLst>
                                    <p:set>
                                      <p:cBhvr>
                                        <p:cTn id="66" dur="1" fill="hold">
                                          <p:stCondLst>
                                            <p:cond delay="0"/>
                                          </p:stCondLst>
                                        </p:cTn>
                                        <p:tgtEl>
                                          <p:spTgt spid="299"/>
                                        </p:tgtEl>
                                        <p:attrNameLst>
                                          <p:attrName>style.visibility</p:attrName>
                                        </p:attrNameLst>
                                      </p:cBhvr>
                                      <p:to>
                                        <p:strVal val="visible"/>
                                      </p:to>
                                    </p:set>
                                    <p:animEffect transition="in" filter="fade">
                                      <p:cBhvr>
                                        <p:cTn id="67" dur="1000"/>
                                        <p:tgtEl>
                                          <p:spTgt spid="299"/>
                                        </p:tgtEl>
                                      </p:cBhvr>
                                    </p:animEffect>
                                  </p:childTnLst>
                                </p:cTn>
                              </p:par>
                              <p:par>
                                <p:cTn id="68" presetID="10" presetClass="entr" presetSubtype="0" fill="hold" nodeType="withEffect">
                                  <p:stCondLst>
                                    <p:cond delay="0"/>
                                  </p:stCondLst>
                                  <p:childTnLst>
                                    <p:set>
                                      <p:cBhvr>
                                        <p:cTn id="69" dur="1" fill="hold">
                                          <p:stCondLst>
                                            <p:cond delay="0"/>
                                          </p:stCondLst>
                                        </p:cTn>
                                        <p:tgtEl>
                                          <p:spTgt spid="307"/>
                                        </p:tgtEl>
                                        <p:attrNameLst>
                                          <p:attrName>style.visibility</p:attrName>
                                        </p:attrNameLst>
                                      </p:cBhvr>
                                      <p:to>
                                        <p:strVal val="visible"/>
                                      </p:to>
                                    </p:set>
                                    <p:animEffect transition="in" filter="fade">
                                      <p:cBhvr>
                                        <p:cTn id="70" dur="1000"/>
                                        <p:tgtEl>
                                          <p:spTgt spid="307"/>
                                        </p:tgtEl>
                                      </p:cBhvr>
                                    </p:animEffect>
                                  </p:childTnLst>
                                </p:cTn>
                              </p:par>
                              <p:par>
                                <p:cTn id="71" presetID="10" presetClass="entr" presetSubtype="0" fill="hold" nodeType="withEffect">
                                  <p:stCondLst>
                                    <p:cond delay="0"/>
                                  </p:stCondLst>
                                  <p:childTnLst>
                                    <p:set>
                                      <p:cBhvr>
                                        <p:cTn id="72" dur="1" fill="hold">
                                          <p:stCondLst>
                                            <p:cond delay="0"/>
                                          </p:stCondLst>
                                        </p:cTn>
                                        <p:tgtEl>
                                          <p:spTgt spid="304"/>
                                        </p:tgtEl>
                                        <p:attrNameLst>
                                          <p:attrName>style.visibility</p:attrName>
                                        </p:attrNameLst>
                                      </p:cBhvr>
                                      <p:to>
                                        <p:strVal val="visible"/>
                                      </p:to>
                                    </p:set>
                                    <p:animEffect transition="in" filter="fade">
                                      <p:cBhvr>
                                        <p:cTn id="73" dur="1000"/>
                                        <p:tgtEl>
                                          <p:spTgt spid="304"/>
                                        </p:tgtEl>
                                      </p:cBhvr>
                                    </p:animEffect>
                                  </p:childTnLst>
                                </p:cTn>
                              </p:par>
                              <p:par>
                                <p:cTn id="74" presetID="10" presetClass="entr" presetSubtype="0" fill="hold" nodeType="withEffect">
                                  <p:stCondLst>
                                    <p:cond delay="0"/>
                                  </p:stCondLst>
                                  <p:childTnLst>
                                    <p:set>
                                      <p:cBhvr>
                                        <p:cTn id="75" dur="1" fill="hold">
                                          <p:stCondLst>
                                            <p:cond delay="0"/>
                                          </p:stCondLst>
                                        </p:cTn>
                                        <p:tgtEl>
                                          <p:spTgt spid="303"/>
                                        </p:tgtEl>
                                        <p:attrNameLst>
                                          <p:attrName>style.visibility</p:attrName>
                                        </p:attrNameLst>
                                      </p:cBhvr>
                                      <p:to>
                                        <p:strVal val="visible"/>
                                      </p:to>
                                    </p:set>
                                    <p:animEffect transition="in" filter="fade">
                                      <p:cBhvr>
                                        <p:cTn id="76" dur="1000"/>
                                        <p:tgtEl>
                                          <p:spTgt spid="303"/>
                                        </p:tgtEl>
                                      </p:cBhvr>
                                    </p:animEffect>
                                  </p:childTnLst>
                                </p:cTn>
                              </p:par>
                              <p:par>
                                <p:cTn id="77" presetID="10" presetClass="entr" presetSubtype="0" fill="hold" nodeType="withEffect">
                                  <p:stCondLst>
                                    <p:cond delay="0"/>
                                  </p:stCondLst>
                                  <p:childTnLst>
                                    <p:set>
                                      <p:cBhvr>
                                        <p:cTn id="78" dur="1" fill="hold">
                                          <p:stCondLst>
                                            <p:cond delay="0"/>
                                          </p:stCondLst>
                                        </p:cTn>
                                        <p:tgtEl>
                                          <p:spTgt spid="309"/>
                                        </p:tgtEl>
                                        <p:attrNameLst>
                                          <p:attrName>style.visibility</p:attrName>
                                        </p:attrNameLst>
                                      </p:cBhvr>
                                      <p:to>
                                        <p:strVal val="visible"/>
                                      </p:to>
                                    </p:set>
                                    <p:animEffect transition="in" filter="fade">
                                      <p:cBhvr>
                                        <p:cTn id="79" dur="500"/>
                                        <p:tgtEl>
                                          <p:spTgt spid="309"/>
                                        </p:tgtEl>
                                      </p:cBhvr>
                                    </p:animEffect>
                                  </p:childTnLst>
                                </p:cTn>
                              </p:par>
                              <p:par>
                                <p:cTn id="80" presetID="10" presetClass="entr" presetSubtype="0" fill="hold" nodeType="withEffect">
                                  <p:stCondLst>
                                    <p:cond delay="0"/>
                                  </p:stCondLst>
                                  <p:childTnLst>
                                    <p:set>
                                      <p:cBhvr>
                                        <p:cTn id="81" dur="1" fill="hold">
                                          <p:stCondLst>
                                            <p:cond delay="0"/>
                                          </p:stCondLst>
                                        </p:cTn>
                                        <p:tgtEl>
                                          <p:spTgt spid="310"/>
                                        </p:tgtEl>
                                        <p:attrNameLst>
                                          <p:attrName>style.visibility</p:attrName>
                                        </p:attrNameLst>
                                      </p:cBhvr>
                                      <p:to>
                                        <p:strVal val="visible"/>
                                      </p:to>
                                    </p:set>
                                    <p:animEffect transition="in" filter="fade">
                                      <p:cBhvr>
                                        <p:cTn id="8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cxnSp>
        <p:nvCxnSpPr>
          <p:cNvPr id="342" name="Google Shape;342;p10"/>
          <p:cNvCxnSpPr/>
          <p:nvPr/>
        </p:nvCxnSpPr>
        <p:spPr>
          <a:xfrm>
            <a:off x="-23150" y="19873"/>
            <a:ext cx="12216810" cy="0"/>
          </a:xfrm>
          <a:prstGeom prst="straightConnector1">
            <a:avLst/>
          </a:prstGeom>
          <a:noFill/>
          <a:ln w="63500" cap="flat" cmpd="sng">
            <a:solidFill>
              <a:srgbClr val="9F9238"/>
            </a:solidFill>
            <a:prstDash val="solid"/>
            <a:miter lim="800000"/>
            <a:headEnd type="none" w="sm" len="sm"/>
            <a:tailEnd type="none" w="sm" len="sm"/>
          </a:ln>
        </p:spPr>
      </p:cxnSp>
      <p:cxnSp>
        <p:nvCxnSpPr>
          <p:cNvPr id="343" name="Google Shape;343;p10"/>
          <p:cNvCxnSpPr/>
          <p:nvPr/>
        </p:nvCxnSpPr>
        <p:spPr>
          <a:xfrm>
            <a:off x="-23150" y="6840634"/>
            <a:ext cx="12216810" cy="0"/>
          </a:xfrm>
          <a:prstGeom prst="straightConnector1">
            <a:avLst/>
          </a:prstGeom>
          <a:noFill/>
          <a:ln w="63500" cap="flat" cmpd="sng">
            <a:solidFill>
              <a:srgbClr val="9F9238"/>
            </a:solidFill>
            <a:prstDash val="solid"/>
            <a:miter lim="800000"/>
            <a:headEnd type="none" w="sm" len="sm"/>
            <a:tailEnd type="none" w="sm" len="sm"/>
          </a:ln>
        </p:spPr>
      </p:cxnSp>
      <p:sp>
        <p:nvSpPr>
          <p:cNvPr id="344" name="Google Shape;344;p10"/>
          <p:cNvSpPr txBox="1"/>
          <p:nvPr/>
        </p:nvSpPr>
        <p:spPr>
          <a:xfrm>
            <a:off x="7901260" y="-604160"/>
            <a:ext cx="3135347" cy="48148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01350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013501"/>
              </a:solidFill>
              <a:latin typeface="Arial"/>
              <a:ea typeface="Arial"/>
              <a:cs typeface="Arial"/>
              <a:sym typeface="Arial"/>
            </a:endParaRPr>
          </a:p>
        </p:txBody>
      </p:sp>
      <p:grpSp>
        <p:nvGrpSpPr>
          <p:cNvPr id="345" name="Google Shape;345;p10"/>
          <p:cNvGrpSpPr/>
          <p:nvPr/>
        </p:nvGrpSpPr>
        <p:grpSpPr>
          <a:xfrm>
            <a:off x="8862507" y="1709864"/>
            <a:ext cx="2174100" cy="3804468"/>
            <a:chOff x="6506621" y="1709864"/>
            <a:chExt cx="2174100" cy="3804468"/>
          </a:xfrm>
        </p:grpSpPr>
        <p:sp>
          <p:nvSpPr>
            <p:cNvPr id="346" name="Google Shape;346;p10"/>
            <p:cNvSpPr/>
            <p:nvPr/>
          </p:nvSpPr>
          <p:spPr>
            <a:xfrm>
              <a:off x="6506621"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10"/>
            <p:cNvSpPr/>
            <p:nvPr/>
          </p:nvSpPr>
          <p:spPr>
            <a:xfrm>
              <a:off x="7117865"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zh-TW" sz="1800">
                  <a:solidFill>
                    <a:srgbClr val="FFFFFF"/>
                  </a:solidFill>
                  <a:latin typeface="Arial"/>
                  <a:ea typeface="Arial"/>
                  <a:cs typeface="Arial"/>
                  <a:sym typeface="Arial"/>
                </a:rPr>
                <a:t>3</a:t>
              </a:r>
              <a:endParaRPr sz="1800" b="0" i="0" u="none" strike="noStrike" cap="none">
                <a:solidFill>
                  <a:srgbClr val="FFFFFF"/>
                </a:solidFill>
                <a:latin typeface="Arial"/>
                <a:ea typeface="Arial"/>
                <a:cs typeface="Arial"/>
                <a:sym typeface="Arial"/>
              </a:endParaRPr>
            </a:p>
          </p:txBody>
        </p:sp>
        <p:sp>
          <p:nvSpPr>
            <p:cNvPr id="348" name="Google Shape;348;p10"/>
            <p:cNvSpPr txBox="1"/>
            <p:nvPr/>
          </p:nvSpPr>
          <p:spPr>
            <a:xfrm>
              <a:off x="6757578" y="3080393"/>
              <a:ext cx="17002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提供客觀量化的衡量結果，具體的協助業者參考。</a:t>
              </a:r>
              <a:endParaRPr/>
            </a:p>
          </p:txBody>
        </p:sp>
      </p:grpSp>
      <p:grpSp>
        <p:nvGrpSpPr>
          <p:cNvPr id="349" name="Google Shape;349;p10"/>
          <p:cNvGrpSpPr/>
          <p:nvPr/>
        </p:nvGrpSpPr>
        <p:grpSpPr>
          <a:xfrm>
            <a:off x="5015880" y="1709864"/>
            <a:ext cx="2174100" cy="3804468"/>
            <a:chOff x="3585295" y="1709864"/>
            <a:chExt cx="2174100" cy="3804468"/>
          </a:xfrm>
        </p:grpSpPr>
        <p:sp>
          <p:nvSpPr>
            <p:cNvPr id="350" name="Google Shape;350;p10"/>
            <p:cNvSpPr/>
            <p:nvPr/>
          </p:nvSpPr>
          <p:spPr>
            <a:xfrm>
              <a:off x="3585295"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a:off x="4122523"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zh-TW" sz="1800">
                  <a:solidFill>
                    <a:srgbClr val="FFFFFF"/>
                  </a:solidFill>
                  <a:latin typeface="Arial"/>
                  <a:ea typeface="Arial"/>
                  <a:cs typeface="Arial"/>
                  <a:sym typeface="Arial"/>
                </a:rPr>
                <a:t>2</a:t>
              </a:r>
              <a:endParaRPr sz="1800" b="0" i="0" u="none" strike="noStrike" cap="none">
                <a:solidFill>
                  <a:srgbClr val="FFFFFF"/>
                </a:solidFill>
                <a:latin typeface="Arial"/>
                <a:ea typeface="Arial"/>
                <a:cs typeface="Arial"/>
                <a:sym typeface="Arial"/>
              </a:endParaRPr>
            </a:p>
          </p:txBody>
        </p:sp>
        <p:sp>
          <p:nvSpPr>
            <p:cNvPr id="352" name="Google Shape;352;p10"/>
            <p:cNvSpPr txBox="1"/>
            <p:nvPr/>
          </p:nvSpPr>
          <p:spPr>
            <a:xfrm>
              <a:off x="3697183" y="3080393"/>
              <a:ext cx="195032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進行民宿行業之風險管理指標架構，經由專家意見整合與共識，確立架構。</a:t>
              </a:r>
              <a:endParaRPr/>
            </a:p>
          </p:txBody>
        </p:sp>
      </p:grpSp>
      <p:grpSp>
        <p:nvGrpSpPr>
          <p:cNvPr id="353" name="Google Shape;353;p10"/>
          <p:cNvGrpSpPr/>
          <p:nvPr/>
        </p:nvGrpSpPr>
        <p:grpSpPr>
          <a:xfrm>
            <a:off x="1252435" y="1709864"/>
            <a:ext cx="2174100" cy="3804468"/>
            <a:chOff x="515937" y="1709864"/>
            <a:chExt cx="2174100" cy="3804468"/>
          </a:xfrm>
        </p:grpSpPr>
        <p:sp>
          <p:nvSpPr>
            <p:cNvPr id="354" name="Google Shape;354;p10"/>
            <p:cNvSpPr/>
            <p:nvPr/>
          </p:nvSpPr>
          <p:spPr>
            <a:xfrm>
              <a:off x="515937" y="2239865"/>
              <a:ext cx="2174100" cy="3274467"/>
            </a:xfrm>
            <a:prstGeom prst="roundRect">
              <a:avLst>
                <a:gd name="adj" fmla="val 7436"/>
              </a:avLst>
            </a:prstGeom>
            <a:solidFill>
              <a:schemeClr val="lt1"/>
            </a:solidFill>
            <a:ln>
              <a:noFill/>
            </a:ln>
            <a:effectLst>
              <a:outerShdw blurRad="254000" dist="254000" dir="2700000" sx="96000" sy="96000" algn="tl" rotWithShape="0">
                <a:srgbClr val="013501">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5" name="Google Shape;355;p10"/>
            <p:cNvSpPr/>
            <p:nvPr/>
          </p:nvSpPr>
          <p:spPr>
            <a:xfrm>
              <a:off x="1127181" y="1709864"/>
              <a:ext cx="951612" cy="951612"/>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zh-TW" sz="1800">
                  <a:solidFill>
                    <a:srgbClr val="FFFFFF"/>
                  </a:solidFill>
                  <a:latin typeface="Arial"/>
                  <a:ea typeface="Arial"/>
                  <a:cs typeface="Arial"/>
                  <a:sym typeface="Arial"/>
                </a:rPr>
                <a:t>1</a:t>
              </a:r>
              <a:endParaRPr sz="1800" b="0" i="0" u="none" strike="noStrike" cap="none">
                <a:solidFill>
                  <a:srgbClr val="FFFFFF"/>
                </a:solidFill>
                <a:latin typeface="Arial"/>
                <a:ea typeface="Arial"/>
                <a:cs typeface="Arial"/>
                <a:sym typeface="Arial"/>
              </a:endParaRPr>
            </a:p>
          </p:txBody>
        </p:sp>
        <p:sp>
          <p:nvSpPr>
            <p:cNvPr id="356" name="Google Shape;356;p10"/>
            <p:cNvSpPr txBox="1"/>
            <p:nvPr/>
          </p:nvSpPr>
          <p:spPr>
            <a:xfrm>
              <a:off x="543213" y="3080393"/>
              <a:ext cx="211954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文獻回顧及產</a:t>
              </a:r>
              <a:r>
                <a:rPr lang="zh-TW" sz="1800">
                  <a:solidFill>
                    <a:srgbClr val="013501"/>
                  </a:solidFill>
                  <a:latin typeface="PMingLiU"/>
                  <a:ea typeface="PMingLiU"/>
                  <a:cs typeface="PMingLiU"/>
                  <a:sym typeface="PMingLiU"/>
                </a:rPr>
                <a:t>、</a:t>
              </a:r>
              <a:r>
                <a:rPr lang="zh-TW" sz="1800">
                  <a:solidFill>
                    <a:srgbClr val="013501"/>
                  </a:solidFill>
                  <a:latin typeface="Arial"/>
                  <a:ea typeface="Arial"/>
                  <a:cs typeface="Arial"/>
                  <a:sym typeface="Arial"/>
                </a:rPr>
                <a:t>官專家效度問卷，分析歸納臺灣民宿業初擬風險評估指標。</a:t>
              </a:r>
              <a:endParaRPr/>
            </a:p>
          </p:txBody>
        </p:sp>
      </p:grpSp>
      <p:sp>
        <p:nvSpPr>
          <p:cNvPr id="357" name="Google Shape;357;p10"/>
          <p:cNvSpPr txBox="1"/>
          <p:nvPr/>
        </p:nvSpPr>
        <p:spPr>
          <a:xfrm>
            <a:off x="450052" y="163000"/>
            <a:ext cx="3065308" cy="11914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2800"/>
              <a:buFont typeface="Arial"/>
              <a:buNone/>
            </a:pPr>
            <a:r>
              <a:rPr lang="zh-TW" sz="2800">
                <a:solidFill>
                  <a:srgbClr val="013501"/>
                </a:solidFill>
                <a:latin typeface="Arial"/>
                <a:ea typeface="Arial"/>
                <a:cs typeface="Arial"/>
                <a:sym typeface="Arial"/>
              </a:rPr>
              <a:t>研究目的</a:t>
            </a:r>
            <a:endParaRPr/>
          </a:p>
        </p:txBody>
      </p:sp>
      <p:sp>
        <p:nvSpPr>
          <p:cNvPr id="358" name="Google Shape;358;p10"/>
          <p:cNvSpPr txBox="1"/>
          <p:nvPr/>
        </p:nvSpPr>
        <p:spPr>
          <a:xfrm>
            <a:off x="459560" y="6263785"/>
            <a:ext cx="525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rgbClr val="013501"/>
                </a:solidFill>
                <a:latin typeface="Arial"/>
                <a:ea typeface="Arial"/>
                <a:cs typeface="Arial"/>
                <a:sym typeface="Arial"/>
              </a:rPr>
              <a:t>04</a:t>
            </a:r>
            <a:endParaRPr sz="1800">
              <a:solidFill>
                <a:schemeClr val="dk1"/>
              </a:solidFill>
              <a:latin typeface="Calibri"/>
              <a:ea typeface="Calibri"/>
              <a:cs typeface="Calibri"/>
              <a:sym typeface="Calibri"/>
            </a:endParaRPr>
          </a:p>
        </p:txBody>
      </p:sp>
      <p:sp>
        <p:nvSpPr>
          <p:cNvPr id="359" name="Google Shape;359;p10"/>
          <p:cNvSpPr/>
          <p:nvPr/>
        </p:nvSpPr>
        <p:spPr>
          <a:xfrm>
            <a:off x="515938" y="1025261"/>
            <a:ext cx="253675" cy="253675"/>
          </a:xfrm>
          <a:prstGeom prst="ellipse">
            <a:avLst/>
          </a:prstGeom>
          <a:gradFill>
            <a:gsLst>
              <a:gs pos="0">
                <a:srgbClr val="9F9238">
                  <a:alpha val="69803"/>
                </a:srgbClr>
              </a:gs>
              <a:gs pos="47000">
                <a:srgbClr val="03BD03"/>
              </a:gs>
              <a:gs pos="100000">
                <a:srgbClr val="013501"/>
              </a:gs>
            </a:gsLst>
            <a:path path="circle">
              <a:fillToRect r="100000" b="100000"/>
            </a:path>
            <a:tileRect l="-100000" t="-100000"/>
          </a:gradFill>
          <a:ln>
            <a:noFill/>
          </a:ln>
          <a:effectLst>
            <a:outerShdw blurRad="254000" dist="254000" dir="2700000" sx="90000" sy="90000" algn="tl" rotWithShape="0">
              <a:srgbClr val="01350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0"/>
          <p:cNvSpPr txBox="1"/>
          <p:nvPr/>
        </p:nvSpPr>
        <p:spPr>
          <a:xfrm>
            <a:off x="597972" y="719982"/>
            <a:ext cx="3852275" cy="933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13501"/>
              </a:buClr>
              <a:buSzPts val="1800"/>
              <a:buFont typeface="Arial"/>
              <a:buNone/>
            </a:pPr>
            <a:r>
              <a:rPr lang="zh-TW" sz="1800">
                <a:solidFill>
                  <a:srgbClr val="013501"/>
                </a:solidFill>
                <a:latin typeface="Arial"/>
                <a:ea typeface="Arial"/>
                <a:cs typeface="Arial"/>
                <a:sym typeface="Arial"/>
              </a:rPr>
              <a:t>紙本06頁</a:t>
            </a:r>
            <a:endParaRPr/>
          </a:p>
        </p:txBody>
      </p:sp>
      <p:sp>
        <p:nvSpPr>
          <p:cNvPr id="2" name="矩形: 圓角 1">
            <a:extLst>
              <a:ext uri="{FF2B5EF4-FFF2-40B4-BE49-F238E27FC236}">
                <a16:creationId xmlns:a16="http://schemas.microsoft.com/office/drawing/2014/main" id="{4F2477C9-F890-4CC7-ED0F-595488D0D71F}"/>
              </a:ext>
            </a:extLst>
          </p:cNvPr>
          <p:cNvSpPr/>
          <p:nvPr/>
        </p:nvSpPr>
        <p:spPr>
          <a:xfrm>
            <a:off x="11405808" y="5978346"/>
            <a:ext cx="653264" cy="654771"/>
          </a:xfrm>
          <a:prstGeom prst="roundRect">
            <a:avLst/>
          </a:prstGeom>
          <a:solidFill>
            <a:srgbClr val="9F9238">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學校</a:t>
            </a:r>
            <a:r>
              <a:rPr lang="en-US" altLang="zh-TW" dirty="0">
                <a:solidFill>
                  <a:srgbClr val="FF0000"/>
                </a:solidFill>
              </a:rPr>
              <a:t>Logo</a:t>
            </a:r>
            <a:endParaRPr lang="zh-TW" altLang="en-US" dirty="0">
              <a:solidFill>
                <a:srgbClr val="FF0000"/>
              </a:solidFill>
            </a:endParaRPr>
          </a:p>
        </p:txBody>
      </p:sp>
    </p:spTree>
  </p:cSld>
  <p:clrMapOvr>
    <a:masterClrMapping/>
  </p:clrMapOvr>
  <p:transition spd="slow">
    <p:wipe dir="u"/>
  </p:transition>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tantia-Franklin Gothic Book">
    <a:majorFont>
      <a:latin typeface="Constantia"/>
      <a:ea typeface="細明體"/>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新細明體"/>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2829</Words>
  <Application>Microsoft Office PowerPoint</Application>
  <PresentationFormat>寬螢幕</PresentationFormat>
  <Paragraphs>660</Paragraphs>
  <Slides>41</Slides>
  <Notes>41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41</vt:i4>
      </vt:variant>
    </vt:vector>
  </HeadingPairs>
  <TitlesOfParts>
    <vt:vector size="49" baseType="lpstr">
      <vt:lpstr>思源黑体 CN Bold</vt:lpstr>
      <vt:lpstr>PMingLiU</vt:lpstr>
      <vt:lpstr>Arial</vt:lpstr>
      <vt:lpstr>Calibri</vt:lpstr>
      <vt:lpstr>Franklin Gothic Book</vt:lpstr>
      <vt:lpstr>Times New Roman</vt:lpstr>
      <vt:lpstr>Office 佈景主題</vt:lpstr>
      <vt:lpstr>Office 主题​​</vt:lpstr>
      <vt:lpstr>民宿業者對風險管理之 重要程度與績效表現之研究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民宿業者對風險管理之 重要程度與績效表現之研究</dc:title>
  <dc:creator>堃豪 吳</dc:creator>
  <cp:lastModifiedBy>堃豪 吳</cp:lastModifiedBy>
  <cp:revision>2</cp:revision>
  <dcterms:created xsi:type="dcterms:W3CDTF">2022-01-07T02:27:01Z</dcterms:created>
  <dcterms:modified xsi:type="dcterms:W3CDTF">2023-07-18T08:29:01Z</dcterms:modified>
</cp:coreProperties>
</file>